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6"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312" r:id="rId21"/>
    <p:sldId id="315" r:id="rId22"/>
    <p:sldId id="313" r:id="rId23"/>
    <p:sldId id="314" r:id="rId24"/>
    <p:sldId id="295" r:id="rId25"/>
    <p:sldId id="319" r:id="rId26"/>
    <p:sldId id="296" r:id="rId27"/>
    <p:sldId id="316" r:id="rId28"/>
    <p:sldId id="297" r:id="rId29"/>
    <p:sldId id="298" r:id="rId30"/>
    <p:sldId id="317" r:id="rId31"/>
    <p:sldId id="318" r:id="rId32"/>
    <p:sldId id="299" r:id="rId33"/>
    <p:sldId id="300" r:id="rId34"/>
    <p:sldId id="311" r:id="rId35"/>
    <p:sldId id="304" r:id="rId36"/>
    <p:sldId id="305" r:id="rId37"/>
    <p:sldId id="257" r:id="rId38"/>
    <p:sldId id="263" r:id="rId39"/>
    <p:sldId id="264" r:id="rId40"/>
    <p:sldId id="265" r:id="rId41"/>
    <p:sldId id="261" r:id="rId42"/>
    <p:sldId id="266" r:id="rId43"/>
    <p:sldId id="267" r:id="rId44"/>
    <p:sldId id="268" r:id="rId45"/>
    <p:sldId id="269" r:id="rId46"/>
    <p:sldId id="270" r:id="rId47"/>
    <p:sldId id="301" r:id="rId48"/>
    <p:sldId id="271" r:id="rId4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17" name="16 Marcador de pie de página"/>
          <p:cNvSpPr>
            <a:spLocks noGrp="1"/>
          </p:cNvSpPr>
          <p:nvPr>
            <p:ph type="ftr" sz="quarter" idx="11"/>
          </p:nvPr>
        </p:nvSpPr>
        <p:spPr/>
        <p:txBody>
          <a:bodyPr/>
          <a:lstStyle/>
          <a:p>
            <a:endParaRPr lang="es-MX"/>
          </a:p>
        </p:txBody>
      </p:sp>
      <p:sp>
        <p:nvSpPr>
          <p:cNvPr id="29" name="28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7924800" y="6416675"/>
            <a:ext cx="762000" cy="365125"/>
          </a:xfrm>
        </p:spPr>
        <p:txBody>
          <a:bodyPr/>
          <a:lstStyle/>
          <a:p>
            <a:fld id="{13C69C0E-7565-4D26-9406-2281BAA501A8}"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2C15A1F-D047-4897-BE88-7D065BA1AD96}" type="datetimeFigureOut">
              <a:rPr lang="es-MX" smtClean="0"/>
              <a:t>06/07/2017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13C69C0E-7565-4D26-9406-2281BAA501A8}"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2C15A1F-D047-4897-BE88-7D065BA1AD96}" type="datetimeFigureOut">
              <a:rPr lang="es-MX" smtClean="0"/>
              <a:t>06/07/2017</a:t>
            </a:fld>
            <a:endParaRPr lang="es-MX"/>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MX"/>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C69C0E-7565-4D26-9406-2281BAA501A8}"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alef.mx/wp/wp-content/uploads/2013/06/Mitin-de-mujeres-por-el-voto-INAH-Fototeca.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s://upload.wikimedia.org/wikipedia/commons/thumb/4/48/San_Luis_Potosi_in_Mexico_(location_map_scheme).svg/250px-San_Luis_Potosi_in_Mexico_(location_map_scheme).svg.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s://upload.wikimedia.org/wikipedia/commons/thumb/4/41/Elvia_Carrillo_P_(2)-1.jpg/220px-Elvia_Carrillo_P_(2)-1.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cdn.letraslibres.com/sites/default/files/files6/files/voten_las_viejas_1.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s://upload.wikimedia.org/wikipedia/commons/d/d8/Prte_L%C3%A1zaro_C%C3%A1rdenas.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biblioweb.tic.unam.mx/libros/mexico/decadas/40-50/fotos/complets/222.gi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4.bp.blogspot.com/_kKpi_ish3nI/S993NSH12sI/AAAAAAAAABs/RgL8GjCoLLc/s1600/discurso.jp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upload.wikimedia.org/wikipedia/commons/9/91/Adolfo_Ruiz_Cortines.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4.bp.blogspot.com/-3xq3KJfbdHM/VZlUzgnjToI/AAAAAAAAHTE/XquFMjqJnns/s1600/1251812.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educacionyculturaaz.com/wp-content/uploads/2013/10/el-voto-2.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itios.te.gob.mx/protocolo_mujer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encrypted-tbn3.gstatic.com/images?q=tbn:ANd9GcTVQBvaSo24fYJddgazUJTarJ5YbpI6-kuj0vtE440G5X0Dc-C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media.cervantesvirtual.com/images/portales/sor_juana_ines_de_la_cruz/graf/cartas/20_sor_juana_violetas_anahuac_s.jp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s://www.loc.gov/exhibits/mexican-revolution-and-the-united-states/images/dolores-jimenez_enlarge.jp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cimacnoticias.com.mx/sites/default/files/primercongresofeminista01internet.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upload.wikimedia.org/wikipedia/commons/1/1c/Congreso_Constituyente_de_1917.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www.revistadelauniversidad.unam.mx/ojs_rum/files/journals/1/articles/16407/public/16407-24169-1-PB.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836712"/>
            <a:ext cx="8229600" cy="4104456"/>
          </a:xfrm>
        </p:spPr>
        <p:txBody>
          <a:bodyPr>
            <a:normAutofit/>
          </a:bodyPr>
          <a:lstStyle/>
          <a:p>
            <a: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t>VIOLENCIA POLÍTICA</a:t>
            </a:r>
            <a:b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t>DE GÉNERO</a:t>
            </a:r>
            <a:b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t>“v p g”</a:t>
            </a:r>
            <a:b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br>
            <a:endParaRPr lang="es-MX"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3295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http://alef.mx/wp/wp-content/uploads/2013/06/Mitin-de-mujeres-por-el-voto-INAH-Fototeca.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76475" y="3548063"/>
            <a:ext cx="2733675" cy="1819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Tabla"/>
          <p:cNvGraphicFramePr>
            <a:graphicFrameLocks noGrp="1"/>
          </p:cNvGraphicFramePr>
          <p:nvPr>
            <p:extLst>
              <p:ext uri="{D42A27DB-BD31-4B8C-83A1-F6EECF244321}">
                <p14:modId xmlns:p14="http://schemas.microsoft.com/office/powerpoint/2010/main" val="196196236"/>
              </p:ext>
            </p:extLst>
          </p:nvPr>
        </p:nvGraphicFramePr>
        <p:xfrm>
          <a:off x="3233673" y="4457700"/>
          <a:ext cx="4590415" cy="1402080"/>
        </p:xfrm>
        <a:graphic>
          <a:graphicData uri="http://schemas.openxmlformats.org/drawingml/2006/table">
            <a:tbl>
              <a:tblPr firstRow="1" firstCol="1" bandRow="1"/>
              <a:tblGrid>
                <a:gridCol w="2790190"/>
                <a:gridCol w="1800225"/>
              </a:tblGrid>
              <a:tr h="0">
                <a:tc>
                  <a:txBody>
                    <a:bodyPr/>
                    <a:lstStyle/>
                    <a:p>
                      <a:pPr algn="just">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1600" dirty="0">
                          <a:effectLst/>
                          <a:latin typeface="Tahoma"/>
                          <a:ea typeface="Calibri"/>
                          <a:cs typeface="Times New Roman"/>
                        </a:rPr>
                        <a:t>Primer Congreso Feminista Panamericano en la Ciudad de México.</a:t>
                      </a:r>
                      <a:endParaRPr lang="es-MX" sz="16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7" name="Rectangle 4"/>
          <p:cNvSpPr>
            <a:spLocks noChangeArrowheads="1"/>
          </p:cNvSpPr>
          <p:nvPr/>
        </p:nvSpPr>
        <p:spPr bwMode="auto">
          <a:xfrm>
            <a:off x="467544" y="260543"/>
            <a:ext cx="828092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8).- 1923, 20 al 30 de mayo. Primer Congreso Feminista Panamericano en la Ciudad de México. La sección mexicana de la Liga Panamericana organiza este Congreso para discutir demandas igualitarias en el ámbito de la educación, de la política y del trabajo.</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5" name="Picture 3" descr="http://alef.mx/wp/wp-content/uploads/2013/06/Mitin-de-mujeres-por-el-voto-INAH-Fototeca.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4561" y="2348879"/>
            <a:ext cx="5518224" cy="367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062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34474682"/>
              </p:ext>
            </p:extLst>
          </p:nvPr>
        </p:nvGraphicFramePr>
        <p:xfrm>
          <a:off x="3707904" y="3723753"/>
          <a:ext cx="4680520" cy="350520"/>
        </p:xfrm>
        <a:graphic>
          <a:graphicData uri="http://schemas.openxmlformats.org/drawingml/2006/table">
            <a:tbl>
              <a:tblPr firstRow="1" firstCol="1" bandRow="1"/>
              <a:tblGrid>
                <a:gridCol w="2376264"/>
                <a:gridCol w="2304256"/>
              </a:tblGrid>
              <a:tr h="0">
                <a:tc>
                  <a:txBody>
                    <a:bodyPr/>
                    <a:lstStyle/>
                    <a:p>
                      <a:pPr algn="just">
                        <a:lnSpc>
                          <a:spcPct val="115000"/>
                        </a:lnSpc>
                        <a:spcAft>
                          <a:spcPts val="0"/>
                        </a:spcAft>
                      </a:pPr>
                      <a:endParaRPr lang="es-MX" sz="1200">
                        <a:effectLst/>
                        <a:latin typeface="Tahoma"/>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2000" dirty="0">
                          <a:effectLst/>
                          <a:latin typeface="Tahoma"/>
                          <a:ea typeface="Calibri"/>
                          <a:cs typeface="Times New Roman"/>
                        </a:rPr>
                        <a:t>San Luis Potosí</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566728" y="273741"/>
            <a:ext cx="799288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9).- 1923, 13 de junio. San Luis Potosí, segundo estado que otorga el Derecho a Votar y ser Votadas. Aurelio Manrique, Gobernador de San Luis Potosí, otorga el derecho a las mujeres de votar y ser votadas en las elecciones municipales. Sin embargo, dicho derecho fue revocado en 1926.</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1" name="Picture 1" descr="https://upload.wikimedia.org/wikipedia/commons/thumb/4/48/San_Luis_Potosi_in_Mexico_(location_map_scheme).svg/250px-San_Luis_Potosi_in_Mexico_(location_map_scheme).svg.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3089" y="2636912"/>
            <a:ext cx="541164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084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34266742"/>
              </p:ext>
            </p:extLst>
          </p:nvPr>
        </p:nvGraphicFramePr>
        <p:xfrm>
          <a:off x="2483768" y="4077072"/>
          <a:ext cx="3162300" cy="350520"/>
        </p:xfrm>
        <a:graphic>
          <a:graphicData uri="http://schemas.openxmlformats.org/drawingml/2006/table">
            <a:tbl>
              <a:tblPr firstRow="1" firstCol="1" bandRow="1"/>
              <a:tblGrid>
                <a:gridCol w="432048"/>
                <a:gridCol w="2730252"/>
              </a:tblGrid>
              <a:tr h="0">
                <a:tc>
                  <a:txBody>
                    <a:bodyPr/>
                    <a:lstStyle/>
                    <a:p>
                      <a:pPr algn="just">
                        <a:lnSpc>
                          <a:spcPct val="115000"/>
                        </a:lnSpc>
                        <a:spcAft>
                          <a:spcPts val="0"/>
                        </a:spcAft>
                      </a:pPr>
                      <a:endParaRPr lang="es-MX" sz="1200">
                        <a:effectLst/>
                        <a:latin typeface="Tahoma"/>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2000" dirty="0">
                          <a:effectLst/>
                          <a:latin typeface="Tahoma"/>
                          <a:ea typeface="Calibri"/>
                          <a:cs typeface="Times New Roman"/>
                        </a:rPr>
                        <a:t>Elvia Carrillo Puerto.</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611560" y="332656"/>
            <a:ext cx="8136904"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10).- 1923, 18 de noviembre. Primeras Diputadas Locales. Elvia Carrillo, Raquel </a:t>
            </a:r>
            <a:r>
              <a:rPr kumimoji="0" lang="es-MX" altLang="es-MX" sz="2400"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Dzib</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y Beatriz Peniche de Ponce, se postularon como candidatas a Diputadas, al Congreso Estatal de Yucatán, y fueron electas. Rosa Torres fue electa como Regidora del Ayuntamiento de Mérida. Sin embargo, duraron en sus cargos dos años, debido a amenazas de muerte.</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17" name="Picture 1" descr="https://upload.wikimedia.org/wikipedia/commons/thumb/4/41/Elvia_Carrillo_P_(2)-1.jpg/220px-Elvia_Carrillo_P_(2)-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92080" y="2636912"/>
            <a:ext cx="2425859" cy="401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95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56301897"/>
              </p:ext>
            </p:extLst>
          </p:nvPr>
        </p:nvGraphicFramePr>
        <p:xfrm>
          <a:off x="5459994" y="620688"/>
          <a:ext cx="3456384" cy="2016224"/>
        </p:xfrm>
        <a:graphic>
          <a:graphicData uri="http://schemas.openxmlformats.org/drawingml/2006/table">
            <a:tbl>
              <a:tblPr firstRow="1" firstCol="1" bandRow="1"/>
              <a:tblGrid>
                <a:gridCol w="1852332"/>
                <a:gridCol w="1604052"/>
              </a:tblGrid>
              <a:tr h="2016224">
                <a:tc>
                  <a:txBody>
                    <a:bodyPr/>
                    <a:lstStyle/>
                    <a:p>
                      <a:pPr algn="ctr">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1800" dirty="0">
                          <a:effectLst/>
                          <a:latin typeface="Tahoma"/>
                          <a:ea typeface="Calibri"/>
                          <a:cs typeface="Times New Roman"/>
                        </a:rPr>
                        <a:t>Creación del Consejo Nacional del Sufragio Femenino.</a:t>
                      </a:r>
                      <a:endParaRPr lang="es-MX"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382038" y="4365104"/>
            <a:ext cx="828092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11).- 1936. Creación del Consejo Nacional del Sufragio Femenino. El Frente Único Pro Derechos de la Mujer (FUPDM), bajo la dirección de Refugio García, crea el Consejo Nacional del Sufragio Femenino, con el objetivo de lograr la igualdad de género ante la Ley.</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5" name="Picture 1" descr="http://cdn.letraslibres.com/sites/default/files/files6/files/voten_las_viejas_1.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2038" y="476672"/>
            <a:ext cx="680614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999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19479631"/>
              </p:ext>
            </p:extLst>
          </p:nvPr>
        </p:nvGraphicFramePr>
        <p:xfrm>
          <a:off x="3095813" y="3717032"/>
          <a:ext cx="3240405" cy="701040"/>
        </p:xfrm>
        <a:graphic>
          <a:graphicData uri="http://schemas.openxmlformats.org/drawingml/2006/table">
            <a:tbl>
              <a:tblPr firstRow="1" firstCol="1" bandRow="1"/>
              <a:tblGrid>
                <a:gridCol w="1710690"/>
                <a:gridCol w="1529715"/>
              </a:tblGrid>
              <a:tr h="0">
                <a:tc>
                  <a:txBody>
                    <a:bodyPr/>
                    <a:lstStyle/>
                    <a:p>
                      <a:pPr algn="just">
                        <a:lnSpc>
                          <a:spcPct val="115000"/>
                        </a:lnSpc>
                        <a:spcAft>
                          <a:spcPts val="0"/>
                        </a:spcAft>
                      </a:pPr>
                      <a:endParaRPr lang="es-MX" sz="1200">
                        <a:effectLst/>
                        <a:latin typeface="Tahoma"/>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2000" dirty="0">
                          <a:effectLst/>
                          <a:latin typeface="Tahoma"/>
                          <a:ea typeface="Calibri"/>
                          <a:cs typeface="Times New Roman"/>
                        </a:rPr>
                        <a:t>Lázaro Cárdenas.</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401865" y="260648"/>
            <a:ext cx="837519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12).- 1937. Primera propuesta para aprobar el Voto de las Mujeres en el ámbito Federal. Lázaro Cárdenas presenta una iniciativa para que las mujeres tuvieran derecho a votar por medio de la reforma al artículo 34, de la Constitución. Si bien, el Congreso aprobó la propuesta, el PRI decidió posponer su publicación en el Diario Oficial, por miedo a que las mujeres votaran por el Monseñor Luis María Martínez.</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289" name="Picture 1" descr="https://upload.wikimedia.org/wikipedia/commons/d/d8/Prte_L%C3%A1zaro_C%C3%A1rdena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9712" y="2859863"/>
            <a:ext cx="2736304" cy="3722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5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6334164"/>
              </p:ext>
            </p:extLst>
          </p:nvPr>
        </p:nvGraphicFramePr>
        <p:xfrm>
          <a:off x="1547664" y="980728"/>
          <a:ext cx="2520280" cy="1051560"/>
        </p:xfrm>
        <a:graphic>
          <a:graphicData uri="http://schemas.openxmlformats.org/drawingml/2006/table">
            <a:tbl>
              <a:tblPr firstRow="1" firstCol="1" bandRow="1"/>
              <a:tblGrid>
                <a:gridCol w="936104"/>
                <a:gridCol w="1584176"/>
              </a:tblGrid>
              <a:tr h="0">
                <a:tc>
                  <a:txBody>
                    <a:bodyPr/>
                    <a:lstStyle/>
                    <a:p>
                      <a:pPr algn="ctr">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2000" dirty="0">
                          <a:effectLst/>
                          <a:latin typeface="Tahoma"/>
                          <a:ea typeface="Calibri"/>
                          <a:cs typeface="Times New Roman"/>
                        </a:rPr>
                        <a:t>Presidente Manuel Ávila Camacho</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548539" y="3604373"/>
            <a:ext cx="8030581"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13).- 1945. Mujeres solicitan audiencia con el Presidente Manuel Ávila Camacho. Un grupo de mujeres integrado por campesinas, intelectuales, profesionistas y católicas, encabezado por Amalia González Caballero de Castillo </a:t>
            </a:r>
            <a:r>
              <a:rPr kumimoji="0" lang="es-MX" altLang="es-MX" sz="2400"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Lendón</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envía un telegrama a Manuel Ávila Camacho, mediante el cual le solicita una audiencia para tratar el tema de los Derechos Políticos de las Mujeres.</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3" name="Picture 1" descr="http://biblioweb.tic.unam.mx/libros/mexico/decadas/40-50/fotos/complets/22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67944" y="404663"/>
            <a:ext cx="4487093" cy="322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058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4571851"/>
              </p:ext>
            </p:extLst>
          </p:nvPr>
        </p:nvGraphicFramePr>
        <p:xfrm>
          <a:off x="4283968" y="4004684"/>
          <a:ext cx="4118610" cy="350520"/>
        </p:xfrm>
        <a:graphic>
          <a:graphicData uri="http://schemas.openxmlformats.org/drawingml/2006/table">
            <a:tbl>
              <a:tblPr firstRow="1" firstCol="1" bandRow="1"/>
              <a:tblGrid>
                <a:gridCol w="1872208"/>
                <a:gridCol w="2246402"/>
              </a:tblGrid>
              <a:tr h="0">
                <a:tc>
                  <a:txBody>
                    <a:bodyPr/>
                    <a:lstStyle/>
                    <a:p>
                      <a:pPr algn="just">
                        <a:lnSpc>
                          <a:spcPct val="115000"/>
                        </a:lnSpc>
                        <a:spcAft>
                          <a:spcPts val="0"/>
                        </a:spcAft>
                      </a:pPr>
                      <a:endParaRPr lang="es-MX" sz="1200">
                        <a:effectLst/>
                        <a:latin typeface="Tahoma"/>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2000" dirty="0">
                          <a:effectLst/>
                          <a:latin typeface="Tahoma"/>
                          <a:ea typeface="Calibri"/>
                          <a:cs typeface="Times New Roman"/>
                        </a:rPr>
                        <a:t>Miguel Alemán.</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395536" y="332803"/>
            <a:ext cx="828092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14).- 1946. Reforma al artículo 115, de la Constitución Política. Miguel Alemán propone una iniciativa para reformar el artículo 115, de la Constitución, para que las mujeres pudieran participar en las elecciones municipales en todo el país. El Congreso aprobó la iniciativa.</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7" name="Picture 1" descr="http://4.bp.blogspot.com/_kKpi_ish3nI/S993NSH12sI/AAAAAAAAABs/RgL8GjCoLLc/s1600/discurso.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2420888"/>
            <a:ext cx="5441020" cy="382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528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38627626"/>
              </p:ext>
            </p:extLst>
          </p:nvPr>
        </p:nvGraphicFramePr>
        <p:xfrm>
          <a:off x="1403648" y="3140968"/>
          <a:ext cx="3510280" cy="701040"/>
        </p:xfrm>
        <a:graphic>
          <a:graphicData uri="http://schemas.openxmlformats.org/drawingml/2006/table">
            <a:tbl>
              <a:tblPr firstRow="1" firstCol="1" bandRow="1"/>
              <a:tblGrid>
                <a:gridCol w="1917700"/>
                <a:gridCol w="1592580"/>
              </a:tblGrid>
              <a:tr h="0">
                <a:tc>
                  <a:txBody>
                    <a:bodyPr/>
                    <a:lstStyle/>
                    <a:p>
                      <a:pPr algn="just">
                        <a:lnSpc>
                          <a:spcPct val="115000"/>
                        </a:lnSpc>
                        <a:spcAft>
                          <a:spcPts val="0"/>
                        </a:spcAft>
                      </a:pPr>
                      <a:endParaRPr lang="es-MX" sz="1200">
                        <a:effectLst/>
                        <a:latin typeface="Tahoma"/>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2000" dirty="0">
                          <a:effectLst/>
                          <a:latin typeface="Tahoma"/>
                          <a:ea typeface="Calibri"/>
                          <a:cs typeface="Times New Roman"/>
                        </a:rPr>
                        <a:t>Adolfo Ruíz </a:t>
                      </a:r>
                      <a:r>
                        <a:rPr lang="es-MX" sz="2000" dirty="0" err="1">
                          <a:effectLst/>
                          <a:latin typeface="Tahoma"/>
                          <a:ea typeface="Calibri"/>
                          <a:cs typeface="Times New Roman"/>
                        </a:rPr>
                        <a:t>Cortínez</a:t>
                      </a:r>
                      <a:r>
                        <a:rPr lang="es-MX" sz="2000" dirty="0">
                          <a:effectLst/>
                          <a:latin typeface="Tahoma"/>
                          <a:ea typeface="Calibri"/>
                          <a:cs typeface="Times New Roman"/>
                        </a:rPr>
                        <a:t>.</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456940" y="404662"/>
            <a:ext cx="828092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15).- 1952. Reforma al artículo 34. Adolfo Ruíz </a:t>
            </a:r>
            <a:r>
              <a:rPr kumimoji="0" lang="es-MX" altLang="es-MX" sz="2400"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Cortínez</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propone una iniciativa ante el Congreso para reformar los artículos 34 y 115, de la Constitución, para que las mujeres tuvieran el derecho a votar y ser votadas en las elecciones federales.</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1" name="Picture 1" descr="https://upload.wikimedia.org/wikipedia/commons/9/91/Adolfo_Ruiz_Cortines.pn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004048" y="2060846"/>
            <a:ext cx="3581375" cy="448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55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r>
              <a:rPr lang="es-MX" dirty="0">
                <a:latin typeface="Tahoma" panose="020B0604030504040204" pitchFamily="34" charset="0"/>
                <a:ea typeface="Tahoma" panose="020B0604030504040204" pitchFamily="34" charset="0"/>
                <a:cs typeface="Tahoma" panose="020B0604030504040204" pitchFamily="34" charset="0"/>
              </a:rPr>
              <a:t>16).- </a:t>
            </a:r>
            <a:r>
              <a:rPr lang="es-MX" b="1" dirty="0" smtClean="0">
                <a:latin typeface="Tahoma" panose="020B0604030504040204" pitchFamily="34" charset="0"/>
                <a:ea typeface="Tahoma" panose="020B0604030504040204" pitchFamily="34" charset="0"/>
                <a:cs typeface="Tahoma" panose="020B0604030504040204" pitchFamily="34" charset="0"/>
              </a:rPr>
              <a:t>En </a:t>
            </a:r>
            <a:r>
              <a:rPr lang="es-MX" b="1" dirty="0">
                <a:latin typeface="Tahoma" panose="020B0604030504040204" pitchFamily="34" charset="0"/>
                <a:ea typeface="Tahoma" panose="020B0604030504040204" pitchFamily="34" charset="0"/>
                <a:cs typeface="Tahoma" panose="020B0604030504040204" pitchFamily="34" charset="0"/>
              </a:rPr>
              <a:t>México, el 17 de octubre de 1953, se publicó en el Diario Oficial de la Federación un decreto en el que se otorgaba derechos políticos a todas las mujeres mexicanas</a:t>
            </a:r>
            <a:r>
              <a:rPr lang="es-MX" dirty="0">
                <a:latin typeface="Tahoma" panose="020B0604030504040204" pitchFamily="34" charset="0"/>
                <a:ea typeface="Tahoma" panose="020B0604030504040204" pitchFamily="34" charset="0"/>
                <a:cs typeface="Tahoma" panose="020B0604030504040204" pitchFamily="34" charset="0"/>
              </a:rPr>
              <a:t>.</a:t>
            </a:r>
          </a:p>
          <a:p>
            <a:endParaRPr lang="es-MX" dirty="0"/>
          </a:p>
          <a:p>
            <a:endParaRPr lang="es-MX" dirty="0"/>
          </a:p>
        </p:txBody>
      </p:sp>
    </p:spTree>
    <p:extLst>
      <p:ext uri="{BB962C8B-B14F-4D97-AF65-F5344CB8AC3E}">
        <p14:creationId xmlns:p14="http://schemas.microsoft.com/office/powerpoint/2010/main" val="749524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20067291"/>
              </p:ext>
            </p:extLst>
          </p:nvPr>
        </p:nvGraphicFramePr>
        <p:xfrm>
          <a:off x="683568" y="2708920"/>
          <a:ext cx="2259857" cy="2160240"/>
        </p:xfrm>
        <a:graphic>
          <a:graphicData uri="http://schemas.openxmlformats.org/drawingml/2006/table">
            <a:tbl>
              <a:tblPr firstRow="1" firstCol="1" bandRow="1"/>
              <a:tblGrid>
                <a:gridCol w="504056"/>
                <a:gridCol w="1755801"/>
              </a:tblGrid>
              <a:tr h="2160240">
                <a:tc>
                  <a:txBody>
                    <a:bodyPr/>
                    <a:lstStyle/>
                    <a:p>
                      <a:pPr algn="just">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0"/>
                        </a:spcAft>
                      </a:pPr>
                      <a:r>
                        <a:rPr lang="es-MX" sz="2000" dirty="0">
                          <a:effectLst/>
                          <a:latin typeface="Tahoma"/>
                          <a:ea typeface="Calibri"/>
                          <a:cs typeface="Times New Roman"/>
                        </a:rPr>
                        <a:t>Mujeres Mexicanas Votan por Primera Vez en las urnas.</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401185" y="661338"/>
            <a:ext cx="828092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17).- 1955, 3 de julio. </a:t>
            </a:r>
            <a:r>
              <a:rPr lang="es-MX" altLang="es-MX" sz="2400" dirty="0">
                <a:latin typeface="Tahoma" pitchFamily="34" charset="0"/>
                <a:ea typeface="Calibri" pitchFamily="34" charset="0"/>
                <a:cs typeface="Tahoma" pitchFamily="34" charset="0"/>
              </a:rPr>
              <a:t>Primera </a:t>
            </a:r>
            <a:r>
              <a:rPr lang="es-MX" altLang="es-MX" sz="2400" dirty="0" smtClean="0">
                <a:latin typeface="Tahoma" pitchFamily="34" charset="0"/>
                <a:ea typeface="Calibri" pitchFamily="34" charset="0"/>
                <a:cs typeface="Tahoma" pitchFamily="34" charset="0"/>
              </a:rPr>
              <a:t>Vez, l</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as Mujeres acuden a las urnas</a:t>
            </a:r>
            <a:r>
              <a:rPr kumimoji="0" lang="es-MX" altLang="es-MX" sz="2400" b="0" i="0" u="none" strike="noStrike" cap="none" normalizeH="0" dirty="0" smtClean="0">
                <a:ln>
                  <a:noFill/>
                </a:ln>
                <a:solidFill>
                  <a:schemeClr val="tx1"/>
                </a:solidFill>
                <a:effectLst/>
                <a:latin typeface="Tahoma" pitchFamily="34" charset="0"/>
                <a:ea typeface="Calibri" pitchFamily="34" charset="0"/>
                <a:cs typeface="Tahoma" pitchFamily="34" charset="0"/>
              </a:rPr>
              <a:t> a emitir su </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voto,</a:t>
            </a:r>
            <a:r>
              <a:rPr kumimoji="0" lang="es-MX" altLang="es-MX" sz="2400" b="0" i="0" u="none" strike="noStrike" cap="none" normalizeH="0" dirty="0" smtClean="0">
                <a:ln>
                  <a:noFill/>
                </a:ln>
                <a:solidFill>
                  <a:schemeClr val="tx1"/>
                </a:solidFill>
                <a:effectLst/>
                <a:latin typeface="Tahoma" pitchFamily="34" charset="0"/>
                <a:ea typeface="Calibri" pitchFamily="34" charset="0"/>
                <a:cs typeface="Tahoma" pitchFamily="34" charset="0"/>
              </a:rPr>
              <a:t> es decir</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tres años después de haber obtenido el derecho a votar y a ser votadas.</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5" name="Picture 1" descr="http://4.bp.blogspot.com/-3xq3KJfbdHM/VZlUzgnjToI/AAAAAAAAHTE/XquFMjqJnns/s1600/125181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65672" y="2049663"/>
            <a:ext cx="5615720" cy="423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56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t>DESARROLLO</a:t>
            </a:r>
            <a:endParaRPr lang="es-MX"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467544" y="1484784"/>
            <a:ext cx="8229600" cy="4709160"/>
          </a:xfrm>
        </p:spPr>
        <p:txBody>
          <a:bodyPr>
            <a:normAutofit/>
          </a:bodyPr>
          <a:lstStyle/>
          <a:p>
            <a:pPr marL="137160" indent="0" algn="just">
              <a:buNone/>
            </a:pPr>
            <a:r>
              <a:rPr lang="es-MX" sz="3000" b="1" dirty="0" smtClean="0">
                <a:latin typeface="Tahoma" panose="020B0604030504040204" pitchFamily="34" charset="0"/>
                <a:ea typeface="Tahoma" panose="020B0604030504040204" pitchFamily="34" charset="0"/>
                <a:cs typeface="Tahoma" panose="020B0604030504040204" pitchFamily="34" charset="0"/>
              </a:rPr>
              <a:t>1.- </a:t>
            </a:r>
            <a:r>
              <a:rPr lang="es-MX" sz="3000" dirty="0" smtClean="0">
                <a:latin typeface="Tahoma" panose="020B0604030504040204" pitchFamily="34" charset="0"/>
                <a:ea typeface="Tahoma" panose="020B0604030504040204" pitchFamily="34" charset="0"/>
                <a:cs typeface="Tahoma" panose="020B0604030504040204" pitchFamily="34" charset="0"/>
              </a:rPr>
              <a:t>DATOS HISTÓRICOS DEL DERECHO A VOTAR Y SER VOTADAS;</a:t>
            </a:r>
          </a:p>
          <a:p>
            <a:pPr marL="137160" indent="0" algn="just">
              <a:buNone/>
            </a:pPr>
            <a:r>
              <a:rPr lang="es-MX" sz="3000" b="1" dirty="0" smtClean="0">
                <a:latin typeface="Tahoma" panose="020B0604030504040204" pitchFamily="34" charset="0"/>
                <a:ea typeface="Tahoma" panose="020B0604030504040204" pitchFamily="34" charset="0"/>
                <a:cs typeface="Tahoma" panose="020B0604030504040204" pitchFamily="34" charset="0"/>
              </a:rPr>
              <a:t>2.- </a:t>
            </a:r>
            <a:r>
              <a:rPr lang="es-MX" sz="3000" dirty="0" smtClean="0">
                <a:latin typeface="Tahoma" panose="020B0604030504040204" pitchFamily="34" charset="0"/>
                <a:ea typeface="Tahoma" panose="020B0604030504040204" pitchFamily="34" charset="0"/>
                <a:cs typeface="Tahoma" panose="020B0604030504040204" pitchFamily="34" charset="0"/>
              </a:rPr>
              <a:t>REFORMAS 2011 Y 2014;</a:t>
            </a:r>
          </a:p>
          <a:p>
            <a:pPr marL="137160" indent="0" algn="just">
              <a:buNone/>
            </a:pPr>
            <a:r>
              <a:rPr lang="es-MX" sz="3000" b="1" dirty="0" smtClean="0">
                <a:latin typeface="Tahoma" panose="020B0604030504040204" pitchFamily="34" charset="0"/>
                <a:ea typeface="Tahoma" panose="020B0604030504040204" pitchFamily="34" charset="0"/>
                <a:cs typeface="Tahoma" panose="020B0604030504040204" pitchFamily="34" charset="0"/>
              </a:rPr>
              <a:t>3.- </a:t>
            </a:r>
            <a:r>
              <a:rPr lang="es-MX" sz="3000" dirty="0" smtClean="0">
                <a:latin typeface="Tahoma" panose="020B0604030504040204" pitchFamily="34" charset="0"/>
                <a:ea typeface="Tahoma" panose="020B0604030504040204" pitchFamily="34" charset="0"/>
                <a:cs typeface="Tahoma" panose="020B0604030504040204" pitchFamily="34" charset="0"/>
              </a:rPr>
              <a:t>PACTO PARA INTRODUCIR LA PERSPECTIVA DE GÉNERO;</a:t>
            </a:r>
          </a:p>
          <a:p>
            <a:pPr marL="137160" indent="0" algn="just">
              <a:buNone/>
            </a:pPr>
            <a:r>
              <a:rPr lang="es-MX" sz="3000" b="1" dirty="0" smtClean="0">
                <a:latin typeface="Tahoma" panose="020B0604030504040204" pitchFamily="34" charset="0"/>
                <a:ea typeface="Tahoma" panose="020B0604030504040204" pitchFamily="34" charset="0"/>
                <a:cs typeface="Tahoma" panose="020B0604030504040204" pitchFamily="34" charset="0"/>
              </a:rPr>
              <a:t>4.- </a:t>
            </a:r>
            <a:r>
              <a:rPr lang="es-MX" sz="3000" dirty="0" smtClean="0">
                <a:latin typeface="Tahoma" panose="020B0604030504040204" pitchFamily="34" charset="0"/>
                <a:ea typeface="Tahoma" panose="020B0604030504040204" pitchFamily="34" charset="0"/>
                <a:cs typeface="Tahoma" panose="020B0604030504040204" pitchFamily="34" charset="0"/>
              </a:rPr>
              <a:t>PROTOCOLO PARA ATENDER LA VIOLENCIA POLÍTICA CONTRA LAS MUJERES; Y</a:t>
            </a:r>
          </a:p>
          <a:p>
            <a:pPr marL="137160" indent="0" algn="just">
              <a:buNone/>
            </a:pPr>
            <a:r>
              <a:rPr lang="es-MX" sz="3000" b="1" dirty="0" smtClean="0">
                <a:latin typeface="Tahoma" panose="020B0604030504040204" pitchFamily="34" charset="0"/>
                <a:ea typeface="Tahoma" panose="020B0604030504040204" pitchFamily="34" charset="0"/>
                <a:cs typeface="Tahoma" panose="020B0604030504040204" pitchFamily="34" charset="0"/>
              </a:rPr>
              <a:t>5.- </a:t>
            </a:r>
            <a:r>
              <a:rPr lang="es-MX" sz="3000" dirty="0" smtClean="0">
                <a:latin typeface="Tahoma" panose="020B0604030504040204" pitchFamily="34" charset="0"/>
                <a:ea typeface="Tahoma" panose="020B0604030504040204" pitchFamily="34" charset="0"/>
                <a:cs typeface="Tahoma" panose="020B0604030504040204" pitchFamily="34" charset="0"/>
              </a:rPr>
              <a:t>SENTENCIAS.</a:t>
            </a:r>
            <a:endParaRPr lang="es-MX"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075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048712"/>
          </a:xfrm>
        </p:spPr>
        <p:txBody>
          <a:bodyPr>
            <a:normAutofit fontScale="77500" lnSpcReduction="20000"/>
          </a:bodyPr>
          <a:lstStyle/>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Del contenido esencial del corpus iuris internacional de los derechos humanos como la Convención Interamericana sobre la Concesión de los Derechos Políticos de la Mujer (1948), la Convención sobre los Derechos Políticos de la Mujer (1952), la Convención sobre la Eliminación de todas las formas de Discriminación contra la Mujer – CEDAW (1979) y la Convención Interamericana para Prevenir, Sancionar y Erradicar la Violencia contra la Mujer – Convención de Belém do Pará (1995), se desprendieron los siguientes derechos políticos</a:t>
            </a:r>
            <a:r>
              <a:rPr lang="es-MX" dirty="0" smtClean="0">
                <a:latin typeface="Tahoma" panose="020B0604030504040204" pitchFamily="34" charset="0"/>
                <a:ea typeface="Tahoma" panose="020B0604030504040204" pitchFamily="34" charset="0"/>
                <a:cs typeface="Tahoma" panose="020B0604030504040204" pitchFamily="34" charset="0"/>
              </a:rPr>
              <a:t>:</a:t>
            </a:r>
            <a:endParaRPr lang="es-MX" dirty="0">
              <a:latin typeface="Tahoma" panose="020B0604030504040204" pitchFamily="34" charset="0"/>
              <a:ea typeface="Tahoma" panose="020B0604030504040204" pitchFamily="34" charset="0"/>
              <a:cs typeface="Tahoma" panose="020B0604030504040204" pitchFamily="34" charset="0"/>
            </a:endParaRPr>
          </a:p>
          <a:p>
            <a:pPr marL="13716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lvl="0" algn="just"/>
            <a:r>
              <a:rPr lang="es-MX" dirty="0">
                <a:latin typeface="Tahoma" panose="020B0604030504040204" pitchFamily="34" charset="0"/>
                <a:ea typeface="Tahoma" panose="020B0604030504040204" pitchFamily="34" charset="0"/>
                <a:cs typeface="Tahoma" panose="020B0604030504040204" pitchFamily="34" charset="0"/>
              </a:rPr>
              <a:t>Derecho a participar en la dirección de los asuntos públicos, directamente o por representantes libremente elegidos;</a:t>
            </a:r>
          </a:p>
          <a:p>
            <a:pPr lvl="0" algn="just"/>
            <a:r>
              <a:rPr lang="es-MX" dirty="0">
                <a:latin typeface="Tahoma" panose="020B0604030504040204" pitchFamily="34" charset="0"/>
                <a:ea typeface="Tahoma" panose="020B0604030504040204" pitchFamily="34" charset="0"/>
                <a:cs typeface="Tahoma" panose="020B0604030504040204" pitchFamily="34" charset="0"/>
              </a:rPr>
              <a:t>Derecho a votar y ser elegida en elecciones periódicas auténticas, realizadas por sufragio universal e igual y por voto secreto que garantice la libre expresión de las y los electores y,</a:t>
            </a:r>
          </a:p>
          <a:p>
            <a:pPr lvl="0" algn="just"/>
            <a:r>
              <a:rPr lang="es-MX" dirty="0">
                <a:latin typeface="Tahoma" panose="020B0604030504040204" pitchFamily="34" charset="0"/>
                <a:ea typeface="Tahoma" panose="020B0604030504040204" pitchFamily="34" charset="0"/>
                <a:cs typeface="Tahoma" panose="020B0604030504040204" pitchFamily="34" charset="0"/>
              </a:rPr>
              <a:t>Derecho a acceder a las funciones públicas del país, incluyendo la posibilidad de representar a su gobierno en el plano internacional y de participar en la labor de las organizaciones internacionales.</a:t>
            </a:r>
          </a:p>
          <a:p>
            <a:endParaRPr lang="es-MX" dirty="0"/>
          </a:p>
        </p:txBody>
      </p:sp>
    </p:spTree>
    <p:extLst>
      <p:ext uri="{BB962C8B-B14F-4D97-AF65-F5344CB8AC3E}">
        <p14:creationId xmlns:p14="http://schemas.microsoft.com/office/powerpoint/2010/main" val="365849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rmAutofit fontScale="62500" lnSpcReduction="20000"/>
          </a:bodyPr>
          <a:lstStyle/>
          <a:p>
            <a:pPr marL="137160" indent="0" algn="just">
              <a:buNone/>
            </a:pPr>
            <a:r>
              <a:rPr lang="es-MX" sz="3400" dirty="0" smtClean="0">
                <a:latin typeface="Tahoma" panose="020B0604030504040204" pitchFamily="34" charset="0"/>
                <a:ea typeface="Tahoma" panose="020B0604030504040204" pitchFamily="34" charset="0"/>
                <a:cs typeface="Tahoma" panose="020B0604030504040204" pitchFamily="34" charset="0"/>
              </a:rPr>
              <a:t>En 1948, tanto la Declaración Americana de Derechos y Deberes del Hombre, como la Declaración Universal de Derechos Humanos consagraron estos derechos vinculados al ejercicio de la ciudadanía y establecieron, entre otros, el derecho a la participación en los asuntos públicos y al sufragio universal. </a:t>
            </a:r>
          </a:p>
          <a:p>
            <a:pPr marL="137160" indent="0" algn="just">
              <a:buNone/>
            </a:pPr>
            <a:r>
              <a:rPr lang="es-MX" sz="3400" dirty="0" smtClean="0">
                <a:latin typeface="Tahoma" panose="020B0604030504040204" pitchFamily="34" charset="0"/>
                <a:ea typeface="Tahoma" panose="020B0604030504040204" pitchFamily="34" charset="0"/>
                <a:cs typeface="Tahoma" panose="020B0604030504040204" pitchFamily="34" charset="0"/>
              </a:rPr>
              <a:t> </a:t>
            </a:r>
          </a:p>
          <a:p>
            <a:pPr marL="137160" indent="0" algn="just">
              <a:buNone/>
            </a:pPr>
            <a:r>
              <a:rPr lang="es-MX" sz="3400" dirty="0" smtClean="0">
                <a:latin typeface="Tahoma" panose="020B0604030504040204" pitchFamily="34" charset="0"/>
                <a:ea typeface="Tahoma" panose="020B0604030504040204" pitchFamily="34" charset="0"/>
                <a:cs typeface="Tahoma" panose="020B0604030504040204" pitchFamily="34" charset="0"/>
              </a:rPr>
              <a:t>La Carta Democrática Interamericana reconoce en su artículo 1° que </a:t>
            </a:r>
            <a:r>
              <a:rPr lang="es-MX" sz="3400" i="1" dirty="0" smtClean="0">
                <a:latin typeface="Tahoma" panose="020B0604030504040204" pitchFamily="34" charset="0"/>
                <a:ea typeface="Tahoma" panose="020B0604030504040204" pitchFamily="34" charset="0"/>
                <a:cs typeface="Tahoma" panose="020B0604030504040204" pitchFamily="34" charset="0"/>
              </a:rPr>
              <a:t>“los pueblos de América tienen derecho a la democracia y sus gobiernos la obligación de promoverla y defenderla”.</a:t>
            </a:r>
            <a:r>
              <a:rPr lang="es-MX" sz="3400" dirty="0" smtClean="0">
                <a:latin typeface="Tahoma" panose="020B0604030504040204" pitchFamily="34" charset="0"/>
                <a:ea typeface="Tahoma" panose="020B0604030504040204" pitchFamily="34" charset="0"/>
                <a:cs typeface="Tahoma" panose="020B0604030504040204" pitchFamily="34" charset="0"/>
              </a:rPr>
              <a:t> En el mismo sentido, reconoce que </a:t>
            </a:r>
            <a:r>
              <a:rPr lang="es-MX" sz="3400" i="1" dirty="0" smtClean="0">
                <a:latin typeface="Tahoma" panose="020B0604030504040204" pitchFamily="34" charset="0"/>
                <a:ea typeface="Tahoma" panose="020B0604030504040204" pitchFamily="34" charset="0"/>
                <a:cs typeface="Tahoma" panose="020B0604030504040204" pitchFamily="34" charset="0"/>
              </a:rPr>
              <a:t>“es esencial para el desarrollo social, político y económico de los pueblos de las Américas”</a:t>
            </a:r>
            <a:r>
              <a:rPr lang="es-MX" sz="3400" dirty="0" smtClean="0">
                <a:latin typeface="Tahoma" panose="020B0604030504040204" pitchFamily="34" charset="0"/>
                <a:ea typeface="Tahoma" panose="020B0604030504040204" pitchFamily="34" charset="0"/>
                <a:cs typeface="Tahoma" panose="020B0604030504040204" pitchFamily="34" charset="0"/>
              </a:rPr>
              <a:t> (CDI, artículo 1).</a:t>
            </a:r>
          </a:p>
          <a:p>
            <a:pPr algn="just"/>
            <a:endParaRPr lang="es-MX" sz="3400" dirty="0" smtClean="0">
              <a:latin typeface="Tahoma" panose="020B0604030504040204" pitchFamily="34" charset="0"/>
              <a:ea typeface="Tahoma" panose="020B0604030504040204" pitchFamily="34" charset="0"/>
              <a:cs typeface="Tahoma" panose="020B0604030504040204" pitchFamily="34" charset="0"/>
            </a:endParaRPr>
          </a:p>
          <a:p>
            <a:pPr marL="137160" indent="0" algn="just">
              <a:buNone/>
            </a:pPr>
            <a:r>
              <a:rPr lang="es-MX" sz="3400" dirty="0" smtClean="0">
                <a:latin typeface="Tahoma" panose="020B0604030504040204" pitchFamily="34" charset="0"/>
                <a:ea typeface="Tahoma" panose="020B0604030504040204" pitchFamily="34" charset="0"/>
                <a:cs typeface="Tahoma" panose="020B0604030504040204" pitchFamily="34" charset="0"/>
              </a:rPr>
              <a:t>En México, como resultado de una larga lucha de las mujeres por el reconocimiento de sus derechos políticos, en 1953, se reformó el artículo 34, de la Constitución; y se reconoció como </a:t>
            </a:r>
            <a:r>
              <a:rPr lang="es-MX" sz="3400" i="1" dirty="0" smtClean="0">
                <a:latin typeface="Tahoma" panose="020B0604030504040204" pitchFamily="34" charset="0"/>
                <a:ea typeface="Tahoma" panose="020B0604030504040204" pitchFamily="34" charset="0"/>
                <a:cs typeface="Tahoma" panose="020B0604030504040204" pitchFamily="34" charset="0"/>
              </a:rPr>
              <a:t>“ciudadanos de la República a </a:t>
            </a:r>
            <a:r>
              <a:rPr lang="es-MX" sz="3400" b="1" i="1" dirty="0" smtClean="0">
                <a:latin typeface="Tahoma" panose="020B0604030504040204" pitchFamily="34" charset="0"/>
                <a:ea typeface="Tahoma" panose="020B0604030504040204" pitchFamily="34" charset="0"/>
                <a:cs typeface="Tahoma" panose="020B0604030504040204" pitchFamily="34" charset="0"/>
              </a:rPr>
              <a:t>los varones y mujeres</a:t>
            </a:r>
            <a:r>
              <a:rPr lang="es-MX" sz="3400" i="1" dirty="0" smtClean="0">
                <a:latin typeface="Tahoma" panose="020B0604030504040204" pitchFamily="34" charset="0"/>
                <a:ea typeface="Tahoma" panose="020B0604030504040204" pitchFamily="34" charset="0"/>
                <a:cs typeface="Tahoma" panose="020B0604030504040204" pitchFamily="34" charset="0"/>
              </a:rPr>
              <a:t> que, teniendo la calidad de mexicanos, reúnan, además, los siguientes requisitos: haber cumplido 18 años y tener un modo honesto de vivir”</a:t>
            </a:r>
            <a:r>
              <a:rPr lang="es-MX" sz="3400" dirty="0" smtClean="0">
                <a:latin typeface="Tahoma" panose="020B0604030504040204" pitchFamily="34" charset="0"/>
                <a:ea typeface="Tahoma" panose="020B0604030504040204" pitchFamily="34" charset="0"/>
                <a:cs typeface="Tahoma" panose="020B0604030504040204" pitchFamily="34" charset="0"/>
              </a:rPr>
              <a:t>. El estatus de ciudadanía posibilitó a las mujeres votar en las elecciones populares y ser electas para todos los cargos de elección popular.</a:t>
            </a:r>
          </a:p>
          <a:p>
            <a:endParaRPr lang="es-MX" dirty="0"/>
          </a:p>
        </p:txBody>
      </p:sp>
    </p:spTree>
    <p:extLst>
      <p:ext uri="{BB962C8B-B14F-4D97-AF65-F5344CB8AC3E}">
        <p14:creationId xmlns:p14="http://schemas.microsoft.com/office/powerpoint/2010/main" val="13797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8568952" cy="6336704"/>
          </a:xfrm>
        </p:spPr>
        <p:txBody>
          <a:bodyPr>
            <a:normAutofit fontScale="70000" lnSpcReduction="20000"/>
          </a:bodyPr>
          <a:lstStyle/>
          <a:p>
            <a:pPr marL="137160" indent="0" algn="just">
              <a:buNone/>
            </a:pPr>
            <a:r>
              <a:rPr lang="es-MX" sz="3400" dirty="0">
                <a:latin typeface="Tahoma" panose="020B0604030504040204" pitchFamily="34" charset="0"/>
                <a:ea typeface="Tahoma" panose="020B0604030504040204" pitchFamily="34" charset="0"/>
                <a:cs typeface="Tahoma" panose="020B0604030504040204" pitchFamily="34" charset="0"/>
              </a:rPr>
              <a:t>El texto constitucional vigente, en su artículo 35, establece los siguientes derechos de las y los ciudadanos:</a:t>
            </a:r>
          </a:p>
          <a:p>
            <a:pPr lvl="0" algn="just"/>
            <a:r>
              <a:rPr lang="es-MX" sz="3400" dirty="0">
                <a:latin typeface="Tahoma" panose="020B0604030504040204" pitchFamily="34" charset="0"/>
                <a:ea typeface="Tahoma" panose="020B0604030504040204" pitchFamily="34" charset="0"/>
                <a:cs typeface="Tahoma" panose="020B0604030504040204" pitchFamily="34" charset="0"/>
              </a:rPr>
              <a:t>Votar en las elecciones populares;</a:t>
            </a:r>
          </a:p>
          <a:p>
            <a:pPr lvl="0" algn="just"/>
            <a:r>
              <a:rPr lang="es-MX" sz="3400" dirty="0">
                <a:latin typeface="Tahoma" panose="020B0604030504040204" pitchFamily="34" charset="0"/>
                <a:ea typeface="Tahoma" panose="020B0604030504040204" pitchFamily="34" charset="0"/>
                <a:cs typeface="Tahoma" panose="020B0604030504040204" pitchFamily="34" charset="0"/>
              </a:rPr>
              <a:t>Poder ser votado para todos los cargos de elección popular, teniendo las calidades que establezca la </a:t>
            </a:r>
            <a:r>
              <a:rPr lang="es-MX" sz="3400" dirty="0" smtClean="0">
                <a:latin typeface="Tahoma" panose="020B0604030504040204" pitchFamily="34" charset="0"/>
                <a:ea typeface="Tahoma" panose="020B0604030504040204" pitchFamily="34" charset="0"/>
                <a:cs typeface="Tahoma" panose="020B0604030504040204" pitchFamily="34" charset="0"/>
              </a:rPr>
              <a:t>ley…;</a:t>
            </a:r>
            <a:endParaRPr lang="es-MX" sz="3400" dirty="0">
              <a:latin typeface="Tahoma" panose="020B0604030504040204" pitchFamily="34" charset="0"/>
              <a:ea typeface="Tahoma" panose="020B0604030504040204" pitchFamily="34" charset="0"/>
              <a:cs typeface="Tahoma" panose="020B0604030504040204" pitchFamily="34" charset="0"/>
            </a:endParaRPr>
          </a:p>
          <a:p>
            <a:pPr lvl="0" algn="just"/>
            <a:r>
              <a:rPr lang="es-MX" sz="3400" dirty="0">
                <a:latin typeface="Tahoma" panose="020B0604030504040204" pitchFamily="34" charset="0"/>
                <a:ea typeface="Tahoma" panose="020B0604030504040204" pitchFamily="34" charset="0"/>
                <a:cs typeface="Tahoma" panose="020B0604030504040204" pitchFamily="34" charset="0"/>
              </a:rPr>
              <a:t>Asociarse individual y libremente para tomar parte en forma pacífica en los asuntos políticos del país;</a:t>
            </a:r>
          </a:p>
          <a:p>
            <a:pPr lvl="0" algn="just"/>
            <a:r>
              <a:rPr lang="es-MX" sz="3400" dirty="0" smtClean="0">
                <a:latin typeface="Tahoma" panose="020B0604030504040204" pitchFamily="34" charset="0"/>
                <a:ea typeface="Tahoma" panose="020B0604030504040204" pitchFamily="34" charset="0"/>
                <a:cs typeface="Tahoma" panose="020B0604030504040204" pitchFamily="34" charset="0"/>
              </a:rPr>
              <a:t>Ejercer </a:t>
            </a:r>
            <a:r>
              <a:rPr lang="es-MX" sz="3400" dirty="0">
                <a:latin typeface="Tahoma" panose="020B0604030504040204" pitchFamily="34" charset="0"/>
                <a:ea typeface="Tahoma" panose="020B0604030504040204" pitchFamily="34" charset="0"/>
                <a:cs typeface="Tahoma" panose="020B0604030504040204" pitchFamily="34" charset="0"/>
              </a:rPr>
              <a:t>en toda clase de negocios el derecho de petición.</a:t>
            </a:r>
          </a:p>
          <a:p>
            <a:pPr lvl="0" algn="just"/>
            <a:r>
              <a:rPr lang="es-MX" sz="3400" dirty="0">
                <a:latin typeface="Tahoma" panose="020B0604030504040204" pitchFamily="34" charset="0"/>
                <a:ea typeface="Tahoma" panose="020B0604030504040204" pitchFamily="34" charset="0"/>
                <a:cs typeface="Tahoma" panose="020B0604030504040204" pitchFamily="34" charset="0"/>
              </a:rPr>
              <a:t>Poder ser nombrado para cualquier empleo o comisión del servicio público, teniendo las calidades que establezca la ley;</a:t>
            </a:r>
          </a:p>
          <a:p>
            <a:pPr lvl="0" algn="just"/>
            <a:r>
              <a:rPr lang="es-MX" sz="3400" dirty="0">
                <a:latin typeface="Tahoma" panose="020B0604030504040204" pitchFamily="34" charset="0"/>
                <a:ea typeface="Tahoma" panose="020B0604030504040204" pitchFamily="34" charset="0"/>
                <a:cs typeface="Tahoma" panose="020B0604030504040204" pitchFamily="34" charset="0"/>
              </a:rPr>
              <a:t>Iniciar leyes, en los términos y con los requisitos que señalen esta Constitución y la Ley del </a:t>
            </a:r>
            <a:r>
              <a:rPr lang="es-MX" sz="3400" dirty="0" smtClean="0">
                <a:latin typeface="Tahoma" panose="020B0604030504040204" pitchFamily="34" charset="0"/>
                <a:ea typeface="Tahoma" panose="020B0604030504040204" pitchFamily="34" charset="0"/>
                <a:cs typeface="Tahoma" panose="020B0604030504040204" pitchFamily="34" charset="0"/>
              </a:rPr>
              <a:t>Congreso;</a:t>
            </a:r>
          </a:p>
          <a:p>
            <a:pPr lvl="0" algn="just"/>
            <a:r>
              <a:rPr lang="es-MX" sz="3400" dirty="0" smtClean="0">
                <a:latin typeface="Tahoma" panose="020B0604030504040204" pitchFamily="34" charset="0"/>
                <a:ea typeface="Tahoma" panose="020B0604030504040204" pitchFamily="34" charset="0"/>
                <a:cs typeface="Tahoma" panose="020B0604030504040204" pitchFamily="34" charset="0"/>
              </a:rPr>
              <a:t>Votar </a:t>
            </a:r>
            <a:r>
              <a:rPr lang="es-MX" sz="3400" dirty="0">
                <a:latin typeface="Tahoma" panose="020B0604030504040204" pitchFamily="34" charset="0"/>
                <a:ea typeface="Tahoma" panose="020B0604030504040204" pitchFamily="34" charset="0"/>
                <a:cs typeface="Tahoma" panose="020B0604030504040204" pitchFamily="34" charset="0"/>
              </a:rPr>
              <a:t>en las consultas populares sobre temas de trascendencia nacional.</a:t>
            </a:r>
          </a:p>
          <a:p>
            <a:endParaRPr lang="es-MX" dirty="0"/>
          </a:p>
        </p:txBody>
      </p:sp>
    </p:spTree>
    <p:extLst>
      <p:ext uri="{BB962C8B-B14F-4D97-AF65-F5344CB8AC3E}">
        <p14:creationId xmlns:p14="http://schemas.microsoft.com/office/powerpoint/2010/main" val="2123647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472608"/>
          </a:xfrm>
        </p:spPr>
        <p:txBody>
          <a:bodyPr>
            <a:normAutofit/>
          </a:bodyPr>
          <a:lstStyle/>
          <a:p>
            <a:pPr marL="137160" indent="0" algn="just">
              <a:buNone/>
            </a:pPr>
            <a:r>
              <a:rPr lang="es-MX" dirty="0"/>
              <a:t>La resolución sobre la participación de las mujeres en la política aprobada por la Asamblea General de las Naciones Unidas en 2011 señala:</a:t>
            </a:r>
          </a:p>
          <a:p>
            <a:pPr marL="137160" indent="0" algn="just">
              <a:buNone/>
            </a:pPr>
            <a:r>
              <a:rPr lang="es-MX" i="1" dirty="0"/>
              <a:t>“las mujeres siguen estando marginadas en gran medida de la esfera política en todo el mundo, a menudo como resultado de leyes, prácticas, actitudes y estereotipos de género discriminatorios, bajos niveles de educación, falta de acceso a servicios de atención sanitaria, y debido a que la pobreza las afecta de manera desproporcionada”</a:t>
            </a:r>
            <a:r>
              <a:rPr lang="es-MX" dirty="0"/>
              <a:t> (ONU </a:t>
            </a:r>
            <a:r>
              <a:rPr lang="es-MX" dirty="0" smtClean="0"/>
              <a:t>Mujeres).  </a:t>
            </a:r>
            <a:endParaRPr lang="es-MX" dirty="0"/>
          </a:p>
          <a:p>
            <a:endParaRPr lang="es-MX" dirty="0"/>
          </a:p>
        </p:txBody>
      </p:sp>
    </p:spTree>
    <p:extLst>
      <p:ext uri="{BB962C8B-B14F-4D97-AF65-F5344CB8AC3E}">
        <p14:creationId xmlns:p14="http://schemas.microsoft.com/office/powerpoint/2010/main" val="1250719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4400" dirty="0">
                <a:solidFill>
                  <a:schemeClr val="bg1"/>
                </a:solidFill>
                <a:latin typeface="Tahoma" panose="020B0604030504040204" pitchFamily="34" charset="0"/>
                <a:ea typeface="Tahoma" panose="020B0604030504040204" pitchFamily="34" charset="0"/>
                <a:cs typeface="Tahoma" panose="020B0604030504040204" pitchFamily="34" charset="0"/>
              </a:rPr>
              <a:t>2.- REFORMAS 2011 Y 2014</a:t>
            </a:r>
            <a:endParaRPr lang="es-MX" dirty="0">
              <a:solidFill>
                <a:schemeClr val="bg1"/>
              </a:solidFill>
            </a:endParaRPr>
          </a:p>
        </p:txBody>
      </p:sp>
      <p:sp>
        <p:nvSpPr>
          <p:cNvPr id="3" name="2 Marcador de contenido"/>
          <p:cNvSpPr>
            <a:spLocks noGrp="1"/>
          </p:cNvSpPr>
          <p:nvPr>
            <p:ph idx="1"/>
          </p:nvPr>
        </p:nvSpPr>
        <p:spPr/>
        <p:txBody>
          <a:bodyPr>
            <a:normAutofit fontScale="92500" lnSpcReduction="20000"/>
          </a:bodyPr>
          <a:lstStyle/>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El 10 de junio de 2011 se publicó en el Diario Oficial de la Federación (DOF) una importante reforma al artículo 1° constitucional que se apegó a los estándares internacionales.</a:t>
            </a: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 </a:t>
            </a:r>
          </a:p>
          <a:p>
            <a:pPr marL="137160" indent="0" algn="just">
              <a:buNone/>
            </a:pPr>
            <a:r>
              <a:rPr lang="es-MX" i="1" dirty="0">
                <a:latin typeface="Tahoma" panose="020B0604030504040204" pitchFamily="34" charset="0"/>
                <a:ea typeface="Tahoma" panose="020B0604030504040204" pitchFamily="34" charset="0"/>
                <a:cs typeface="Tahoma" panose="020B0604030504040204" pitchFamily="34" charset="0"/>
              </a:rPr>
              <a:t>“</a:t>
            </a:r>
            <a:r>
              <a:rPr lang="es-MX" b="1" i="1" dirty="0">
                <a:latin typeface="Tahoma" panose="020B0604030504040204" pitchFamily="34" charset="0"/>
                <a:ea typeface="Tahoma" panose="020B0604030504040204" pitchFamily="34" charset="0"/>
                <a:cs typeface="Tahoma" panose="020B0604030504040204" pitchFamily="34" charset="0"/>
              </a:rPr>
              <a:t>Artículo 1. </a:t>
            </a:r>
            <a:r>
              <a:rPr lang="es-MX" i="1" dirty="0">
                <a:latin typeface="Tahoma" panose="020B0604030504040204" pitchFamily="34" charset="0"/>
                <a:ea typeface="Tahoma" panose="020B0604030504040204" pitchFamily="34" charset="0"/>
                <a:cs typeface="Tahoma" panose="020B0604030504040204" pitchFamily="34" charset="0"/>
              </a:rPr>
              <a:t>En los Estados Unidos Mexicanos </a:t>
            </a:r>
            <a:r>
              <a:rPr lang="es-MX" b="1" i="1" dirty="0">
                <a:latin typeface="Tahoma" panose="020B0604030504040204" pitchFamily="34" charset="0"/>
                <a:ea typeface="Tahoma" panose="020B0604030504040204" pitchFamily="34" charset="0"/>
                <a:cs typeface="Tahoma" panose="020B0604030504040204" pitchFamily="34" charset="0"/>
              </a:rPr>
              <a:t>todas las personas gozarán de los derechos humanos</a:t>
            </a:r>
            <a:r>
              <a:rPr lang="es-MX" i="1" dirty="0">
                <a:latin typeface="Tahoma" panose="020B0604030504040204" pitchFamily="34" charset="0"/>
                <a:ea typeface="Tahoma" panose="020B0604030504040204" pitchFamily="34" charset="0"/>
                <a:cs typeface="Tahoma" panose="020B0604030504040204" pitchFamily="34" charset="0"/>
              </a:rPr>
              <a:t> reconocidos en esta Constitución y en los tratados internacionales de los que el Estado Mexicano sea parte, así como de las garantías para su protección, cuyo ejercicio no podrá restringirse ni suspenderse, salvo en los casos y bajo las condiciones que esta Constitución establece.</a:t>
            </a:r>
            <a:endParaRPr lang="es-MX" dirty="0">
              <a:latin typeface="Tahoma" panose="020B0604030504040204" pitchFamily="34" charset="0"/>
              <a:ea typeface="Tahoma" panose="020B0604030504040204" pitchFamily="34" charset="0"/>
              <a:cs typeface="Tahoma" panose="020B0604030504040204" pitchFamily="34" charset="0"/>
            </a:endParaRPr>
          </a:p>
          <a:p>
            <a:endParaRPr lang="es-MX" dirty="0"/>
          </a:p>
        </p:txBody>
      </p:sp>
    </p:spTree>
    <p:extLst>
      <p:ext uri="{BB962C8B-B14F-4D97-AF65-F5344CB8AC3E}">
        <p14:creationId xmlns:p14="http://schemas.microsoft.com/office/powerpoint/2010/main" val="42401678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408712"/>
          </a:xfrm>
        </p:spPr>
        <p:txBody>
          <a:bodyPr>
            <a:normAutofit fontScale="92500" lnSpcReduction="20000"/>
          </a:bodyPr>
          <a:lstStyle/>
          <a:p>
            <a:pPr marL="137160" indent="0" algn="just">
              <a:buNone/>
            </a:pPr>
            <a:r>
              <a:rPr lang="es-MX" b="1" i="1" dirty="0" smtClean="0">
                <a:latin typeface="Tahoma" panose="020B0604030504040204" pitchFamily="34" charset="0"/>
                <a:ea typeface="Tahoma" panose="020B0604030504040204" pitchFamily="34" charset="0"/>
                <a:cs typeface="Tahoma" panose="020B0604030504040204" pitchFamily="34" charset="0"/>
              </a:rPr>
              <a:t>“Todas </a:t>
            </a:r>
            <a:r>
              <a:rPr lang="es-MX" b="1" i="1" dirty="0">
                <a:latin typeface="Tahoma" panose="020B0604030504040204" pitchFamily="34" charset="0"/>
                <a:ea typeface="Tahoma" panose="020B0604030504040204" pitchFamily="34" charset="0"/>
                <a:cs typeface="Tahoma" panose="020B0604030504040204" pitchFamily="34" charset="0"/>
              </a:rPr>
              <a:t>las autoridades, en el ámbito de sus competencias, tienen la obligación de promover, respetar, proteger y garantizar los derechos humanos de conformidad con los principios de universalidad, interdependencia, indivisibilidad y progresividad. En consecuencia, el Estado deberá prevenir, investigar, sancionar y reparar las violaciones a los derechos humanos, en los términos que establezca la ley</a:t>
            </a:r>
            <a:r>
              <a:rPr lang="es-MX" b="1" i="1" dirty="0" smtClean="0">
                <a:latin typeface="Tahoma" panose="020B0604030504040204" pitchFamily="34" charset="0"/>
                <a:ea typeface="Tahoma" panose="020B0604030504040204" pitchFamily="34" charset="0"/>
                <a:cs typeface="Tahoma" panose="020B0604030504040204" pitchFamily="34" charset="0"/>
              </a:rPr>
              <a:t>.”</a:t>
            </a:r>
            <a:endParaRPr lang="es-MX" b="1" dirty="0">
              <a:latin typeface="Tahoma" panose="020B0604030504040204" pitchFamily="34" charset="0"/>
              <a:ea typeface="Tahoma" panose="020B0604030504040204" pitchFamily="34" charset="0"/>
              <a:cs typeface="Tahoma" panose="020B0604030504040204" pitchFamily="34" charset="0"/>
            </a:endParaRPr>
          </a:p>
          <a:p>
            <a:pPr marL="137160" indent="0" algn="just">
              <a:buNone/>
            </a:pPr>
            <a:r>
              <a:rPr lang="es-MX" i="1" dirty="0" smtClean="0">
                <a:latin typeface="Tahoma" panose="020B0604030504040204" pitchFamily="34" charset="0"/>
                <a:ea typeface="Tahoma" panose="020B0604030504040204" pitchFamily="34" charset="0"/>
                <a:cs typeface="Tahoma" panose="020B0604030504040204" pitchFamily="34" charset="0"/>
              </a:rPr>
              <a:t>“Queda </a:t>
            </a:r>
            <a:r>
              <a:rPr lang="es-MX" b="1" i="1" dirty="0">
                <a:latin typeface="Tahoma" panose="020B0604030504040204" pitchFamily="34" charset="0"/>
                <a:ea typeface="Tahoma" panose="020B0604030504040204" pitchFamily="34" charset="0"/>
                <a:cs typeface="Tahoma" panose="020B0604030504040204" pitchFamily="34" charset="0"/>
              </a:rPr>
              <a:t>prohibida toda discriminación </a:t>
            </a:r>
            <a:r>
              <a:rPr lang="es-MX" i="1" dirty="0">
                <a:latin typeface="Tahoma" panose="020B0604030504040204" pitchFamily="34" charset="0"/>
                <a:ea typeface="Tahoma" panose="020B0604030504040204" pitchFamily="34" charset="0"/>
                <a:cs typeface="Tahoma" panose="020B0604030504040204" pitchFamily="34" charset="0"/>
              </a:rPr>
              <a:t>motivada por origen étnico o nacional, </a:t>
            </a:r>
            <a:r>
              <a:rPr lang="es-MX" b="1" i="1" dirty="0">
                <a:latin typeface="Tahoma" panose="020B0604030504040204" pitchFamily="34" charset="0"/>
                <a:ea typeface="Tahoma" panose="020B0604030504040204" pitchFamily="34" charset="0"/>
                <a:cs typeface="Tahoma" panose="020B0604030504040204" pitchFamily="34" charset="0"/>
              </a:rPr>
              <a:t>el género</a:t>
            </a:r>
            <a:r>
              <a:rPr lang="es-MX" i="1" dirty="0">
                <a:latin typeface="Tahoma" panose="020B0604030504040204" pitchFamily="34" charset="0"/>
                <a:ea typeface="Tahoma" panose="020B0604030504040204" pitchFamily="34" charset="0"/>
                <a:cs typeface="Tahoma" panose="020B0604030504040204" pitchFamily="34" charset="0"/>
              </a:rPr>
              <a:t>, la edad, las discapacidades, la condición social, las condiciones de salud, la religión, las opiniones, las preferencias sexuales, el estado civil </a:t>
            </a:r>
            <a:r>
              <a:rPr lang="es-MX" b="1" i="1" dirty="0">
                <a:latin typeface="Tahoma" panose="020B0604030504040204" pitchFamily="34" charset="0"/>
                <a:ea typeface="Tahoma" panose="020B0604030504040204" pitchFamily="34" charset="0"/>
                <a:cs typeface="Tahoma" panose="020B0604030504040204" pitchFamily="34" charset="0"/>
              </a:rPr>
              <a:t>o cualquier otra que atente contra la dignidad humana y tenga por objeto anular o menoscabar los derechos y libertades de las personas.</a:t>
            </a:r>
            <a:r>
              <a:rPr lang="es-MX" dirty="0">
                <a:latin typeface="Tahoma" panose="020B0604030504040204" pitchFamily="34" charset="0"/>
                <a:ea typeface="Tahoma" panose="020B0604030504040204" pitchFamily="34" charset="0"/>
                <a:cs typeface="Tahoma" panose="020B0604030504040204" pitchFamily="34" charset="0"/>
              </a:rPr>
              <a:t>”</a:t>
            </a:r>
          </a:p>
          <a:p>
            <a:endParaRPr lang="es-MX" dirty="0"/>
          </a:p>
        </p:txBody>
      </p:sp>
    </p:spTree>
    <p:extLst>
      <p:ext uri="{BB962C8B-B14F-4D97-AF65-F5344CB8AC3E}">
        <p14:creationId xmlns:p14="http://schemas.microsoft.com/office/powerpoint/2010/main" val="1643699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976704"/>
          </a:xfrm>
        </p:spPr>
        <p:txBody>
          <a:bodyPr>
            <a:normAutofit fontScale="92500" lnSpcReduction="20000"/>
          </a:bodyPr>
          <a:lstStyle/>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En la reforma político-electoral de 2014; en el artículo 41, Constitucional, se determinó la obligación para los partidos políticos de establecer </a:t>
            </a:r>
            <a:r>
              <a:rPr lang="es-MX" b="1" dirty="0">
                <a:latin typeface="Tahoma" panose="020B0604030504040204" pitchFamily="34" charset="0"/>
                <a:ea typeface="Tahoma" panose="020B0604030504040204" pitchFamily="34" charset="0"/>
                <a:cs typeface="Tahoma" panose="020B0604030504040204" pitchFamily="34" charset="0"/>
              </a:rPr>
              <a:t>“las reglas para garantizar la paridad entre los géneros, en candidaturas a legisladores federales y locales”</a:t>
            </a:r>
            <a:r>
              <a:rPr lang="es-MX" dirty="0">
                <a:latin typeface="Tahoma" panose="020B0604030504040204" pitchFamily="34" charset="0"/>
                <a:ea typeface="Tahoma" panose="020B0604030504040204" pitchFamily="34" charset="0"/>
                <a:cs typeface="Tahoma" panose="020B0604030504040204" pitchFamily="34" charset="0"/>
              </a:rPr>
              <a:t> (CPEUM, artículo 41); con ello, se reconoció el principio de paridad de género en la postulación de las candidaturas a cargos de elección popular. A partir de su implementación, </a:t>
            </a:r>
            <a:r>
              <a:rPr lang="es-MX" b="1" dirty="0">
                <a:latin typeface="Tahoma" panose="020B0604030504040204" pitchFamily="34" charset="0"/>
                <a:ea typeface="Tahoma" panose="020B0604030504040204" pitchFamily="34" charset="0"/>
                <a:cs typeface="Tahoma" panose="020B0604030504040204" pitchFamily="34" charset="0"/>
              </a:rPr>
              <a:t>se logró elevar la representación de las mujeres en la Cámara de Diputados a 42.6%, así como lograr avances importantes en las entidades federativas.</a:t>
            </a: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Este mandato quedó reglamentado en la Ley General de Partidos Políticos y en la Ley General de Instituciones y Procedimientos Electorales, ambas promulgadas en mayo de 2014</a:t>
            </a:r>
            <a:r>
              <a:rPr lang="es-MX" dirty="0" smtClean="0">
                <a:latin typeface="Tahoma" panose="020B0604030504040204" pitchFamily="34" charset="0"/>
                <a:ea typeface="Tahoma" panose="020B0604030504040204" pitchFamily="34" charset="0"/>
                <a:cs typeface="Tahoma" panose="020B0604030504040204" pitchFamily="34" charset="0"/>
              </a:rPr>
              <a:t>.</a:t>
            </a:r>
            <a:endParaRPr lang="es-MX" dirty="0">
              <a:latin typeface="Tahoma" panose="020B0604030504040204" pitchFamily="34" charset="0"/>
              <a:ea typeface="Tahoma" panose="020B0604030504040204" pitchFamily="34" charset="0"/>
              <a:cs typeface="Tahoma" panose="020B0604030504040204" pitchFamily="34" charset="0"/>
            </a:endParaRPr>
          </a:p>
          <a:p>
            <a:endParaRPr lang="es-MX" dirty="0"/>
          </a:p>
        </p:txBody>
      </p:sp>
    </p:spTree>
    <p:extLst>
      <p:ext uri="{BB962C8B-B14F-4D97-AF65-F5344CB8AC3E}">
        <p14:creationId xmlns:p14="http://schemas.microsoft.com/office/powerpoint/2010/main" val="2565211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688672"/>
          </a:xfrm>
        </p:spPr>
        <p:txBody>
          <a:bodyPr>
            <a:normAutofit/>
          </a:bodyPr>
          <a:lstStyle/>
          <a:p>
            <a:pPr marL="137160" indent="0" algn="just">
              <a:buNone/>
            </a:pPr>
            <a:r>
              <a:rPr lang="es-MX" sz="3000" dirty="0">
                <a:latin typeface="Tahoma" panose="020B0604030504040204" pitchFamily="34" charset="0"/>
                <a:ea typeface="Tahoma" panose="020B0604030504040204" pitchFamily="34" charset="0"/>
                <a:cs typeface="Tahoma" panose="020B0604030504040204" pitchFamily="34" charset="0"/>
              </a:rPr>
              <a:t>En la Constitución no se prevé expresamente la paridad a nivel municipal, pero, derivado de una serie de impugnaciones, la Sala Superior del Tribunal Electoral del Poder Judicial de la Federación generó las </a:t>
            </a:r>
            <a:r>
              <a:rPr lang="es-MX" sz="3000" b="1" dirty="0">
                <a:latin typeface="Tahoma" panose="020B0604030504040204" pitchFamily="34" charset="0"/>
                <a:ea typeface="Tahoma" panose="020B0604030504040204" pitchFamily="34" charset="0"/>
                <a:cs typeface="Tahoma" panose="020B0604030504040204" pitchFamily="34" charset="0"/>
              </a:rPr>
              <a:t>jurisprudencias 6, 7, 8 y 9, de 2015</a:t>
            </a:r>
            <a:r>
              <a:rPr lang="es-MX" sz="3000" dirty="0">
                <a:latin typeface="Tahoma" panose="020B0604030504040204" pitchFamily="34" charset="0"/>
                <a:ea typeface="Tahoma" panose="020B0604030504040204" pitchFamily="34" charset="0"/>
                <a:cs typeface="Tahoma" panose="020B0604030504040204" pitchFamily="34" charset="0"/>
              </a:rPr>
              <a:t>; en las que </a:t>
            </a:r>
            <a:r>
              <a:rPr lang="es-MX" sz="3000" b="1" dirty="0">
                <a:latin typeface="Tahoma" panose="020B0604030504040204" pitchFamily="34" charset="0"/>
                <a:ea typeface="Tahoma" panose="020B0604030504040204" pitchFamily="34" charset="0"/>
                <a:cs typeface="Tahoma" panose="020B0604030504040204" pitchFamily="34" charset="0"/>
              </a:rPr>
              <a:t>determinó que la paridad se entiende implícitamente reconocida a nivel municipal como resultado de una interpretación pro persona, sistemática y funcional del derecho a la participación política en condiciones de igualdad.</a:t>
            </a:r>
          </a:p>
        </p:txBody>
      </p:sp>
    </p:spTree>
    <p:extLst>
      <p:ext uri="{BB962C8B-B14F-4D97-AF65-F5344CB8AC3E}">
        <p14:creationId xmlns:p14="http://schemas.microsoft.com/office/powerpoint/2010/main" val="1314500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4400" dirty="0">
                <a:solidFill>
                  <a:schemeClr val="bg1"/>
                </a:solidFill>
                <a:latin typeface="Tahoma" panose="020B0604030504040204" pitchFamily="34" charset="0"/>
                <a:ea typeface="Tahoma" panose="020B0604030504040204" pitchFamily="34" charset="0"/>
                <a:cs typeface="Tahoma" panose="020B0604030504040204" pitchFamily="34" charset="0"/>
              </a:rPr>
              <a:t>3.- PACTO PARA INTRODUCIR LA PERSPECTIVA DE GÉNERO</a:t>
            </a:r>
            <a:endParaRPr lang="es-MX" dirty="0">
              <a:solidFill>
                <a:schemeClr val="bg1"/>
              </a:solidFill>
            </a:endParaRPr>
          </a:p>
        </p:txBody>
      </p:sp>
      <p:sp>
        <p:nvSpPr>
          <p:cNvPr id="3" name="2 Marcador de contenido"/>
          <p:cNvSpPr>
            <a:spLocks noGrp="1"/>
          </p:cNvSpPr>
          <p:nvPr>
            <p:ph idx="1"/>
          </p:nvPr>
        </p:nvSpPr>
        <p:spPr/>
        <p:txBody>
          <a:bodyPr>
            <a:normAutofit fontScale="85000" lnSpcReduction="20000"/>
          </a:bodyPr>
          <a:lstStyle/>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“Juzgar con perspectiva de género es una obligación constitucional, siempre que se advierta en un caso una posible asimetría de poder basada en estereotipos de género;… pues el sexo y el género son condiciones de identidad frecuentemente usadas como motivo para la limitación, restricción o exclusión del ejercicio de un derecho.”</a:t>
            </a: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El fin de juzgar con perspectiva de género, consiste en dar cumplimiento al derecho-principio a la igualdad, a través de la revisión de una condición de vida y de contexto que puede potencialmente, colocar a las personas en desventaja o desigualdad. Además, sin igualdad –en sus tres dimensiones- no es posible hablar de un goce y ejercicio pleno de derechos humanos.</a:t>
            </a:r>
          </a:p>
          <a:p>
            <a:endParaRPr lang="es-MX" dirty="0"/>
          </a:p>
        </p:txBody>
      </p:sp>
    </p:spTree>
    <p:extLst>
      <p:ext uri="{BB962C8B-B14F-4D97-AF65-F5344CB8AC3E}">
        <p14:creationId xmlns:p14="http://schemas.microsoft.com/office/powerpoint/2010/main" val="2314606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192688"/>
          </a:xfrm>
        </p:spPr>
        <p:txBody>
          <a:bodyPr>
            <a:normAutofit fontScale="25000" lnSpcReduction="20000"/>
          </a:bodyPr>
          <a:lstStyle/>
          <a:p>
            <a:pPr marL="137160" indent="0" algn="just">
              <a:buNone/>
            </a:pPr>
            <a:r>
              <a:rPr lang="es-MX" sz="7400" dirty="0">
                <a:latin typeface="Tahoma" panose="020B0604030504040204" pitchFamily="34" charset="0"/>
                <a:ea typeface="Tahoma" panose="020B0604030504040204" pitchFamily="34" charset="0"/>
                <a:cs typeface="Tahoma" panose="020B0604030504040204" pitchFamily="34" charset="0"/>
              </a:rPr>
              <a:t>Los elementos para juzgar con perspectiva de género de acuerdo a un criterio de la Primera Sala de la Suprema Corte de Justicia de la Nación (Tesis aislada 1ª. C/2014, 10ª Época, 1a. Sala, Gaceta S.J.F., Libro 4, Marzo de 2014, Tomo I, Pág. 523), son los siguientes:</a:t>
            </a:r>
          </a:p>
          <a:p>
            <a:pPr algn="just"/>
            <a:r>
              <a:rPr lang="es-MX" sz="7400" dirty="0">
                <a:latin typeface="Tahoma" panose="020B0604030504040204" pitchFamily="34" charset="0"/>
                <a:ea typeface="Tahoma" panose="020B0604030504040204" pitchFamily="34" charset="0"/>
                <a:cs typeface="Tahoma" panose="020B0604030504040204" pitchFamily="34" charset="0"/>
              </a:rPr>
              <a:t>• Identificar si existen situaciones de poder que por cuestiones de género den cuenta de un desequilibrio entre las partes de la controversia;</a:t>
            </a:r>
          </a:p>
          <a:p>
            <a:pPr algn="just"/>
            <a:r>
              <a:rPr lang="es-MX" sz="7400" dirty="0">
                <a:latin typeface="Tahoma" panose="020B0604030504040204" pitchFamily="34" charset="0"/>
                <a:ea typeface="Tahoma" panose="020B0604030504040204" pitchFamily="34" charset="0"/>
                <a:cs typeface="Tahoma" panose="020B0604030504040204" pitchFamily="34" charset="0"/>
              </a:rPr>
              <a:t>• Cuestionar los hechos y valorar las pruebas desechando cualquier estereotipo o prejuicio de género, a fin de visualizar las situaciones de desventaja provocadas por condiciones de sexo o género;</a:t>
            </a:r>
          </a:p>
          <a:p>
            <a:pPr algn="just"/>
            <a:r>
              <a:rPr lang="es-MX" sz="7400" dirty="0">
                <a:latin typeface="Tahoma" panose="020B0604030504040204" pitchFamily="34" charset="0"/>
                <a:ea typeface="Tahoma" panose="020B0604030504040204" pitchFamily="34" charset="0"/>
                <a:cs typeface="Tahoma" panose="020B0604030504040204" pitchFamily="34" charset="0"/>
              </a:rPr>
              <a:t>• Si el material probatorio no es suficiente para aclarar la situación de violencia, vulnerabilidad o discriminación por razones de género, ordenar las pruebas necesarias para visibilizar dichas situaciones;</a:t>
            </a:r>
          </a:p>
          <a:p>
            <a:pPr algn="just"/>
            <a:r>
              <a:rPr lang="es-MX" sz="7400" dirty="0">
                <a:latin typeface="Tahoma" panose="020B0604030504040204" pitchFamily="34" charset="0"/>
                <a:ea typeface="Tahoma" panose="020B0604030504040204" pitchFamily="34" charset="0"/>
                <a:cs typeface="Tahoma" panose="020B0604030504040204" pitchFamily="34" charset="0"/>
              </a:rPr>
              <a:t>• De detectarse la situación de desventaja por cuestiones de género, cuestionar la neutralidad del derecho aplicable, así como evaluar el impacto diferenciado de la solución propuesta para buscar una resolución justa e igualitaria de acuerdo al contexto de desigualdad por condiciones de género;</a:t>
            </a:r>
          </a:p>
          <a:p>
            <a:pPr algn="just"/>
            <a:r>
              <a:rPr lang="es-MX" sz="7400" dirty="0">
                <a:latin typeface="Tahoma" panose="020B0604030504040204" pitchFamily="34" charset="0"/>
                <a:ea typeface="Tahoma" panose="020B0604030504040204" pitchFamily="34" charset="0"/>
                <a:cs typeface="Tahoma" panose="020B0604030504040204" pitchFamily="34" charset="0"/>
              </a:rPr>
              <a:t>• Aplicar los estándares de derechos humanos de todas las personas involucradas, especialmente de los niños y niñas;</a:t>
            </a:r>
          </a:p>
          <a:p>
            <a:pPr algn="just"/>
            <a:r>
              <a:rPr lang="es-MX" sz="7400" dirty="0">
                <a:latin typeface="Tahoma" panose="020B0604030504040204" pitchFamily="34" charset="0"/>
                <a:ea typeface="Tahoma" panose="020B0604030504040204" pitchFamily="34" charset="0"/>
                <a:cs typeface="Tahoma" panose="020B0604030504040204" pitchFamily="34" charset="0"/>
              </a:rPr>
              <a:t>• Considerar que el método exige que, en todo momento, se evite el uso del lenguaje basado en estereotipos o prejuicios.</a:t>
            </a:r>
          </a:p>
          <a:p>
            <a:endParaRPr lang="es-MX" dirty="0"/>
          </a:p>
        </p:txBody>
      </p:sp>
    </p:spTree>
    <p:extLst>
      <p:ext uri="{BB962C8B-B14F-4D97-AF65-F5344CB8AC3E}">
        <p14:creationId xmlns:p14="http://schemas.microsoft.com/office/powerpoint/2010/main" val="3110030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68925373"/>
              </p:ext>
            </p:extLst>
          </p:nvPr>
        </p:nvGraphicFramePr>
        <p:xfrm>
          <a:off x="2483768" y="4365104"/>
          <a:ext cx="5222875" cy="1261872"/>
        </p:xfrm>
        <a:graphic>
          <a:graphicData uri="http://schemas.openxmlformats.org/drawingml/2006/table">
            <a:tbl>
              <a:tblPr firstRow="1" firstCol="1" bandRow="1"/>
              <a:tblGrid>
                <a:gridCol w="3962400"/>
                <a:gridCol w="1260475"/>
              </a:tblGrid>
              <a:tr h="0">
                <a:tc>
                  <a:txBody>
                    <a:bodyPr/>
                    <a:lstStyle/>
                    <a:p>
                      <a:pPr algn="ctr">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1800" dirty="0">
                          <a:effectLst/>
                          <a:latin typeface="Tahoma"/>
                          <a:ea typeface="Calibri"/>
                          <a:cs typeface="Times New Roman"/>
                        </a:rPr>
                        <a:t>Primer Congreso Feminista en Yucatán</a:t>
                      </a:r>
                      <a:endParaRPr lang="es-MX"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pic>
        <p:nvPicPr>
          <p:cNvPr id="1025" name="Picture 1" descr="http://www.educacionyculturaaz.com/wp-content/uploads/2013/10/el-voto-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5576" y="3217043"/>
            <a:ext cx="5472608" cy="3071635"/>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611560" y="548680"/>
            <a:ext cx="8208912" cy="2308324"/>
          </a:xfrm>
          <a:prstGeom prst="rect">
            <a:avLst/>
          </a:prstGeom>
        </p:spPr>
        <p:txBody>
          <a:bodyPr wrap="square">
            <a:spAutoFit/>
          </a:bodyPr>
          <a:lstStyle/>
          <a:p>
            <a:pPr algn="just"/>
            <a:r>
              <a:rPr lang="es-MX" sz="2400" b="1" dirty="0">
                <a:latin typeface="Tahoma" panose="020B0604030504040204" pitchFamily="34" charset="0"/>
                <a:ea typeface="Tahoma" panose="020B0604030504040204" pitchFamily="34" charset="0"/>
                <a:cs typeface="Tahoma" panose="020B0604030504040204" pitchFamily="34" charset="0"/>
              </a:rPr>
              <a:t>1.- </a:t>
            </a:r>
            <a:r>
              <a:rPr lang="es-MX" sz="2400" dirty="0" smtClean="0">
                <a:latin typeface="Tahoma" panose="020B0604030504040204" pitchFamily="34" charset="0"/>
                <a:ea typeface="Tahoma" panose="020B0604030504040204" pitchFamily="34" charset="0"/>
                <a:cs typeface="Tahoma" panose="020B0604030504040204" pitchFamily="34" charset="0"/>
              </a:rPr>
              <a:t>Datos </a:t>
            </a:r>
            <a:r>
              <a:rPr lang="es-MX" sz="2400" dirty="0">
                <a:latin typeface="Tahoma" panose="020B0604030504040204" pitchFamily="34" charset="0"/>
                <a:ea typeface="Tahoma" panose="020B0604030504040204" pitchFamily="34" charset="0"/>
                <a:cs typeface="Tahoma" panose="020B0604030504040204" pitchFamily="34" charset="0"/>
              </a:rPr>
              <a:t>históricos más importantes para lograr “la aprobación del derecho a votar y ser votadas</a:t>
            </a:r>
            <a:r>
              <a:rPr lang="es-MX" sz="2400" dirty="0" smtClean="0">
                <a:latin typeface="Tahoma" panose="020B0604030504040204" pitchFamily="34" charset="0"/>
                <a:ea typeface="Tahoma" panose="020B0604030504040204" pitchFamily="34" charset="0"/>
                <a:cs typeface="Tahoma" panose="020B0604030504040204" pitchFamily="34" charset="0"/>
              </a:rPr>
              <a:t>.”</a:t>
            </a:r>
          </a:p>
          <a:p>
            <a:pPr algn="just"/>
            <a:r>
              <a:rPr lang="es-MX" sz="2400" dirty="0" smtClean="0">
                <a:latin typeface="Tahoma" panose="020B0604030504040204" pitchFamily="34" charset="0"/>
                <a:ea typeface="Tahoma" panose="020B0604030504040204" pitchFamily="34" charset="0"/>
                <a:cs typeface="Tahoma" panose="020B0604030504040204" pitchFamily="34" charset="0"/>
              </a:rPr>
              <a:t>(</a:t>
            </a:r>
            <a:r>
              <a:rPr lang="es-MX" sz="2400" dirty="0">
                <a:latin typeface="Tahoma" panose="020B0604030504040204" pitchFamily="34" charset="0"/>
                <a:ea typeface="Tahoma" panose="020B0604030504040204" pitchFamily="34" charset="0"/>
                <a:cs typeface="Tahoma" panose="020B0604030504040204" pitchFamily="34" charset="0"/>
              </a:rPr>
              <a:t>152 años a 2017)</a:t>
            </a:r>
          </a:p>
          <a:p>
            <a:r>
              <a:rPr lang="es-MX" sz="2400" dirty="0">
                <a:latin typeface="Tahoma" panose="020B0604030504040204" pitchFamily="34" charset="0"/>
                <a:ea typeface="Tahoma" panose="020B0604030504040204" pitchFamily="34" charset="0"/>
                <a:cs typeface="Tahoma" panose="020B0604030504040204" pitchFamily="34" charset="0"/>
              </a:rPr>
              <a:t> </a:t>
            </a:r>
          </a:p>
          <a:p>
            <a:pPr algn="just"/>
            <a:r>
              <a:rPr lang="es-MX" sz="2400" dirty="0">
                <a:latin typeface="Tahoma" panose="020B0604030504040204" pitchFamily="34" charset="0"/>
                <a:ea typeface="Tahoma" panose="020B0604030504040204" pitchFamily="34" charset="0"/>
                <a:cs typeface="Tahoma" panose="020B0604030504040204" pitchFamily="34" charset="0"/>
              </a:rPr>
              <a:t>1).- 1865. La lucha por el derecho al voto de las mujeres en México.</a:t>
            </a:r>
          </a:p>
        </p:txBody>
      </p:sp>
    </p:spTree>
    <p:extLst>
      <p:ext uri="{BB962C8B-B14F-4D97-AF65-F5344CB8AC3E}">
        <p14:creationId xmlns:p14="http://schemas.microsoft.com/office/powerpoint/2010/main" val="2247966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336704"/>
          </a:xfrm>
        </p:spPr>
        <p:txBody>
          <a:bodyPr>
            <a:normAutofit fontScale="92500" lnSpcReduction="20000"/>
          </a:bodyPr>
          <a:lstStyle/>
          <a:p>
            <a:pPr marL="137160" indent="0" algn="just">
              <a:buNone/>
            </a:pPr>
            <a:r>
              <a:rPr lang="es-MX" b="1" dirty="0">
                <a:latin typeface="Tahoma" panose="020B0604030504040204" pitchFamily="34" charset="0"/>
                <a:ea typeface="Tahoma" panose="020B0604030504040204" pitchFamily="34" charset="0"/>
                <a:cs typeface="Tahoma" panose="020B0604030504040204" pitchFamily="34" charset="0"/>
              </a:rPr>
              <a:t>ACCESO A LA JUSTICIA EN CONDICIONES DE IGUALDAD. TODOS LOS ÓRGANOS JURISDICCIONALES DEL PAÍS DEBEN IMPARTIR JUSTICIA CON PERSPECTIVA DE GÉNERO.</a:t>
            </a:r>
            <a:r>
              <a:rPr lang="es-MX" dirty="0">
                <a:latin typeface="Tahoma" panose="020B0604030504040204" pitchFamily="34" charset="0"/>
                <a:ea typeface="Tahoma" panose="020B0604030504040204" pitchFamily="34" charset="0"/>
                <a:cs typeface="Tahoma" panose="020B0604030504040204" pitchFamily="34" charset="0"/>
              </a:rPr>
              <a:t> […]</a:t>
            </a: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Así, el </a:t>
            </a:r>
            <a:r>
              <a:rPr lang="es-MX" b="1" dirty="0">
                <a:latin typeface="Tahoma" panose="020B0604030504040204" pitchFamily="34" charset="0"/>
                <a:ea typeface="Tahoma" panose="020B0604030504040204" pitchFamily="34" charset="0"/>
                <a:cs typeface="Tahoma" panose="020B0604030504040204" pitchFamily="34" charset="0"/>
              </a:rPr>
              <a:t>reconocimiento de los derechos de la mujer a una vida libre de violencia y discriminación y de acceso a la justicia en condiciones de igualdad, exige que todos los órganos jurisdiccionales del país impartan justicia con perspectiva de género</a:t>
            </a:r>
            <a:r>
              <a:rPr lang="es-MX" dirty="0">
                <a:latin typeface="Tahoma" panose="020B0604030504040204" pitchFamily="34" charset="0"/>
                <a:ea typeface="Tahoma" panose="020B0604030504040204" pitchFamily="34" charset="0"/>
                <a:cs typeface="Tahoma" panose="020B0604030504040204" pitchFamily="34" charset="0"/>
              </a:rPr>
              <a:t>, que constituye un método que pretende detectar y eliminar todas las barreras y obstáculos que discriminan a las personas por condición de sexo o género, es decir, implica juzgar considerando las situaciones de desventaja que, por cuestiones de género, discriminan e impiden la igualdad. […].</a:t>
            </a: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Tesis aislada XCIX/2014, 10ª época, 1a. Sala, Gaceta S.J.F., Libro 4, Marzo de 2014, Tomo I; Pág. 524.</a:t>
            </a:r>
          </a:p>
          <a:p>
            <a:pPr algn="just"/>
            <a:endParaRPr lang="es-MX"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1860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976704"/>
          </a:xfrm>
        </p:spPr>
        <p:txBody>
          <a:bodyPr>
            <a:normAutofit/>
          </a:bodyPr>
          <a:lstStyle/>
          <a:p>
            <a:pPr marL="137160" indent="0" algn="just">
              <a:buNone/>
            </a:pPr>
            <a:r>
              <a:rPr lang="es-MX" b="1" cap="all" dirty="0">
                <a:latin typeface="Tahoma" panose="020B0604030504040204" pitchFamily="34" charset="0"/>
                <a:ea typeface="Tahoma" panose="020B0604030504040204" pitchFamily="34" charset="0"/>
                <a:cs typeface="Tahoma" panose="020B0604030504040204" pitchFamily="34" charset="0"/>
              </a:rPr>
              <a:t>COMITÉ DE SEGUIMIENTO Y EVALUACIÓN DEL PACTO PARA INTRODUCIR LA PERSPECTIVA DE GÉNERO EN LOS ÓRGANOS DE IMPARTICIÓN DE JUSTICIA EN MÉXICO</a:t>
            </a:r>
            <a:endParaRPr lang="es-MX" dirty="0">
              <a:latin typeface="Tahoma" panose="020B0604030504040204" pitchFamily="34" charset="0"/>
              <a:ea typeface="Tahoma" panose="020B0604030504040204" pitchFamily="34" charset="0"/>
              <a:cs typeface="Tahoma" panose="020B0604030504040204" pitchFamily="34" charset="0"/>
            </a:endParaRP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 </a:t>
            </a: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Fecha: 26 de mayo de 2011</a:t>
            </a: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Tribunal Anfitrión: Tribunal Federal de Justicia Fiscal y Administrativa</a:t>
            </a:r>
          </a:p>
          <a:p>
            <a:pPr marL="137160" indent="0" algn="just">
              <a:buNone/>
            </a:pPr>
            <a:r>
              <a:rPr lang="es-MX" dirty="0">
                <a:latin typeface="Tahoma" panose="020B0604030504040204" pitchFamily="34" charset="0"/>
                <a:ea typeface="Tahoma" panose="020B0604030504040204" pitchFamily="34" charset="0"/>
                <a:cs typeface="Tahoma" panose="020B0604030504040204" pitchFamily="34" charset="0"/>
              </a:rPr>
              <a:t>Sede: México, Distrito </a:t>
            </a:r>
            <a:r>
              <a:rPr lang="es-MX" dirty="0" smtClean="0">
                <a:latin typeface="Tahoma" panose="020B0604030504040204" pitchFamily="34" charset="0"/>
                <a:ea typeface="Tahoma" panose="020B0604030504040204" pitchFamily="34" charset="0"/>
                <a:cs typeface="Tahoma" panose="020B0604030504040204" pitchFamily="34" charset="0"/>
              </a:rPr>
              <a:t>Federal.</a:t>
            </a:r>
            <a:r>
              <a:rPr lang="es-MX" dirty="0">
                <a:latin typeface="Tahoma" panose="020B0604030504040204" pitchFamily="34" charset="0"/>
                <a:ea typeface="Tahoma" panose="020B0604030504040204" pitchFamily="34" charset="0"/>
                <a:cs typeface="Tahoma" panose="020B0604030504040204" pitchFamily="34" charset="0"/>
              </a:rPr>
              <a:t> </a:t>
            </a:r>
          </a:p>
          <a:p>
            <a:endParaRPr lang="es-MX" dirty="0"/>
          </a:p>
        </p:txBody>
      </p:sp>
    </p:spTree>
    <p:extLst>
      <p:ext uri="{BB962C8B-B14F-4D97-AF65-F5344CB8AC3E}">
        <p14:creationId xmlns:p14="http://schemas.microsoft.com/office/powerpoint/2010/main" val="816816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712968" cy="1143000"/>
          </a:xfrm>
        </p:spPr>
        <p:txBody>
          <a:bodyPr>
            <a:noAutofit/>
          </a:bodyPr>
          <a:lstStyle/>
          <a:p>
            <a:r>
              <a:rPr lang="es-MX" sz="2800" dirty="0">
                <a:solidFill>
                  <a:schemeClr val="bg1"/>
                </a:solidFill>
                <a:latin typeface="Tahoma" panose="020B0604030504040204" pitchFamily="34" charset="0"/>
                <a:ea typeface="Tahoma" panose="020B0604030504040204" pitchFamily="34" charset="0"/>
                <a:cs typeface="Tahoma" panose="020B0604030504040204" pitchFamily="34" charset="0"/>
              </a:rPr>
              <a:t>4.- PROTOCOLO PARA ATENDER LA VIOLENCIA POLÍTICA CONTRA LAS MUJERES</a:t>
            </a:r>
            <a:endParaRPr lang="es-MX" sz="2800" dirty="0">
              <a:solidFill>
                <a:schemeClr val="bg1"/>
              </a:solidFill>
            </a:endParaRPr>
          </a:p>
        </p:txBody>
      </p:sp>
      <p:sp>
        <p:nvSpPr>
          <p:cNvPr id="3" name="2 Marcador de contenido"/>
          <p:cNvSpPr>
            <a:spLocks noGrp="1"/>
          </p:cNvSpPr>
          <p:nvPr>
            <p:ph idx="1"/>
          </p:nvPr>
        </p:nvSpPr>
        <p:spPr>
          <a:xfrm>
            <a:off x="0" y="1196752"/>
            <a:ext cx="9144000" cy="5661248"/>
          </a:xfrm>
        </p:spPr>
        <p:txBody>
          <a:bodyPr>
            <a:noAutofit/>
          </a:bodyPr>
          <a:lstStyle/>
          <a:p>
            <a:pPr marL="13716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En 2016; el TEPJF en colaboración con el INE, la FEPADE, y cinco instituciones más, elaboraron el Protocolo para Atender la Violencia Política contra las Mujeres.</a:t>
            </a:r>
          </a:p>
          <a:p>
            <a:pPr marL="137160" indent="0" algn="just">
              <a:buNone/>
            </a:pPr>
            <a:r>
              <a:rPr lang="es-MX" sz="2000" dirty="0" smtClean="0">
                <a:latin typeface="Tahoma" panose="020B0604030504040204" pitchFamily="34" charset="0"/>
                <a:ea typeface="Tahoma" panose="020B0604030504040204" pitchFamily="34" charset="0"/>
                <a:cs typeface="Tahoma" panose="020B0604030504040204" pitchFamily="34" charset="0"/>
              </a:rPr>
              <a:t>¿</a:t>
            </a:r>
            <a:r>
              <a:rPr lang="es-MX" sz="2000" dirty="0">
                <a:latin typeface="Tahoma" panose="020B0604030504040204" pitchFamily="34" charset="0"/>
                <a:ea typeface="Tahoma" panose="020B0604030504040204" pitchFamily="34" charset="0"/>
                <a:cs typeface="Tahoma" panose="020B0604030504040204" pitchFamily="34" charset="0"/>
              </a:rPr>
              <a:t>Qué busca este Protocolo?</a:t>
            </a:r>
          </a:p>
          <a:p>
            <a:pPr algn="just"/>
            <a:r>
              <a:rPr lang="es-MX" sz="2000" dirty="0">
                <a:latin typeface="Tahoma" panose="020B0604030504040204" pitchFamily="34" charset="0"/>
                <a:ea typeface="Tahoma" panose="020B0604030504040204" pitchFamily="34" charset="0"/>
                <a:cs typeface="Tahoma" panose="020B0604030504040204" pitchFamily="34" charset="0"/>
              </a:rPr>
              <a:t>Identificar la violencia política contra las mujeres;</a:t>
            </a:r>
          </a:p>
          <a:p>
            <a:pPr algn="just"/>
            <a:r>
              <a:rPr lang="es-MX" sz="2000" dirty="0">
                <a:latin typeface="Tahoma" panose="020B0604030504040204" pitchFamily="34" charset="0"/>
                <a:ea typeface="Tahoma" panose="020B0604030504040204" pitchFamily="34" charset="0"/>
                <a:cs typeface="Tahoma" panose="020B0604030504040204" pitchFamily="34" charset="0"/>
              </a:rPr>
              <a:t>Informar quiénes y cómo se pueden presentar los trámites de denuncias, quejas, querellas y demandas;</a:t>
            </a:r>
          </a:p>
          <a:p>
            <a:pPr algn="just"/>
            <a:r>
              <a:rPr lang="es-MX" sz="2000" dirty="0">
                <a:latin typeface="Tahoma" panose="020B0604030504040204" pitchFamily="34" charset="0"/>
                <a:ea typeface="Tahoma" panose="020B0604030504040204" pitchFamily="34" charset="0"/>
                <a:cs typeface="Tahoma" panose="020B0604030504040204" pitchFamily="34" charset="0"/>
              </a:rPr>
              <a:t>Evitar daños mayores a las mujeres víctimas de violencia, a sus familias y personas cercanas;</a:t>
            </a:r>
          </a:p>
          <a:p>
            <a:pPr algn="just"/>
            <a:r>
              <a:rPr lang="es-MX" sz="2000" dirty="0">
                <a:latin typeface="Tahoma" panose="020B0604030504040204" pitchFamily="34" charset="0"/>
                <a:ea typeface="Tahoma" panose="020B0604030504040204" pitchFamily="34" charset="0"/>
                <a:cs typeface="Tahoma" panose="020B0604030504040204" pitchFamily="34" charset="0"/>
              </a:rPr>
              <a:t>Servir de guía para atender la violencia política en el nivel federal, estatal y municipal;</a:t>
            </a:r>
          </a:p>
          <a:p>
            <a:pPr algn="just"/>
            <a:r>
              <a:rPr lang="es-MX" sz="2000" dirty="0">
                <a:latin typeface="Tahoma" panose="020B0604030504040204" pitchFamily="34" charset="0"/>
                <a:ea typeface="Tahoma" panose="020B0604030504040204" pitchFamily="34" charset="0"/>
                <a:cs typeface="Tahoma" panose="020B0604030504040204" pitchFamily="34" charset="0"/>
              </a:rPr>
              <a:t>Generar una adecuada coordinación entre las instituciones responsables de hacer frente a casos de violencia política contra las mujeres, a fin de evitar que los derechos político-electorales se vean afectados por la violencia</a:t>
            </a:r>
            <a:r>
              <a:rPr lang="es-MX" sz="2000" dirty="0" smtClean="0">
                <a:latin typeface="Tahoma" panose="020B0604030504040204" pitchFamily="34" charset="0"/>
                <a:ea typeface="Tahoma" panose="020B0604030504040204" pitchFamily="34" charset="0"/>
                <a:cs typeface="Tahoma" panose="020B0604030504040204" pitchFamily="34" charset="0"/>
              </a:rPr>
              <a:t>.</a:t>
            </a:r>
            <a:r>
              <a:rPr lang="es-MX" sz="2000" dirty="0">
                <a:latin typeface="Tahoma" panose="020B0604030504040204" pitchFamily="34" charset="0"/>
                <a:ea typeface="Tahoma" panose="020B0604030504040204" pitchFamily="34" charset="0"/>
                <a:cs typeface="Tahoma" panose="020B0604030504040204" pitchFamily="34" charset="0"/>
              </a:rPr>
              <a:t> </a:t>
            </a:r>
          </a:p>
          <a:p>
            <a:pPr marL="13716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Consulta el Protocolo para Atender la Violencia Política Contra las Mujeres en: </a:t>
            </a:r>
            <a:r>
              <a:rPr lang="es-MX" sz="2000" u="sng" dirty="0">
                <a:latin typeface="Tahoma" panose="020B0604030504040204" pitchFamily="34" charset="0"/>
                <a:ea typeface="Tahoma" panose="020B0604030504040204" pitchFamily="34" charset="0"/>
                <a:cs typeface="Tahoma" panose="020B0604030504040204" pitchFamily="34" charset="0"/>
                <a:hlinkClick r:id="rId2"/>
              </a:rPr>
              <a:t>http://sitios.te.gob.mx/protocolo_mujeres/</a:t>
            </a:r>
            <a:endParaRPr lang="es-MX" sz="2000" dirty="0">
              <a:latin typeface="Tahoma" panose="020B0604030504040204" pitchFamily="34" charset="0"/>
              <a:ea typeface="Tahoma" panose="020B0604030504040204" pitchFamily="34" charset="0"/>
              <a:cs typeface="Tahoma" panose="020B0604030504040204" pitchFamily="34" charset="0"/>
            </a:endParaRPr>
          </a:p>
          <a:p>
            <a:endParaRPr lang="es-MX" sz="2000" dirty="0"/>
          </a:p>
        </p:txBody>
      </p:sp>
    </p:spTree>
    <p:extLst>
      <p:ext uri="{BB962C8B-B14F-4D97-AF65-F5344CB8AC3E}">
        <p14:creationId xmlns:p14="http://schemas.microsoft.com/office/powerpoint/2010/main" val="2478567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fontScale="90000"/>
          </a:bodyPr>
          <a:lstStyle/>
          <a:p>
            <a:r>
              <a:rPr lang="es-MX" dirty="0">
                <a:solidFill>
                  <a:schemeClr val="bg1"/>
                </a:solidFill>
                <a:latin typeface="Tahoma" panose="020B0604030504040204" pitchFamily="34" charset="0"/>
                <a:ea typeface="Tahoma" panose="020B0604030504040204" pitchFamily="34" charset="0"/>
                <a:cs typeface="Tahoma" panose="020B0604030504040204" pitchFamily="34" charset="0"/>
              </a:rPr>
              <a:t>Para </a:t>
            </a:r>
            <a:r>
              <a:rPr lang="es-MX" dirty="0" smtClean="0">
                <a:solidFill>
                  <a:schemeClr val="bg1"/>
                </a:solidFill>
                <a:latin typeface="Tahoma" panose="020B0604030504040204" pitchFamily="34" charset="0"/>
                <a:ea typeface="Tahoma" panose="020B0604030504040204" pitchFamily="34" charset="0"/>
                <a:cs typeface="Tahoma" panose="020B0604030504040204" pitchFamily="34" charset="0"/>
              </a:rPr>
              <a:t>identificar la VPG, </a:t>
            </a:r>
            <a:r>
              <a:rPr lang="es-MX" dirty="0">
                <a:solidFill>
                  <a:schemeClr val="bg1"/>
                </a:solidFill>
                <a:latin typeface="Tahoma" panose="020B0604030504040204" pitchFamily="34" charset="0"/>
                <a:ea typeface="Tahoma" panose="020B0604030504040204" pitchFamily="34" charset="0"/>
                <a:cs typeface="Tahoma" panose="020B0604030504040204" pitchFamily="34" charset="0"/>
              </a:rPr>
              <a:t>es necesario preguntarse si el acto u omisión:</a:t>
            </a:r>
          </a:p>
        </p:txBody>
      </p:sp>
      <p:sp>
        <p:nvSpPr>
          <p:cNvPr id="3" name="2 Marcador de contenido"/>
          <p:cNvSpPr>
            <a:spLocks noGrp="1"/>
          </p:cNvSpPr>
          <p:nvPr>
            <p:ph idx="1"/>
          </p:nvPr>
        </p:nvSpPr>
        <p:spPr>
          <a:xfrm>
            <a:off x="251520" y="1600200"/>
            <a:ext cx="8568952" cy="4709160"/>
          </a:xfrm>
        </p:spPr>
        <p:txBody>
          <a:bodyPr/>
          <a:lstStyle/>
          <a:p>
            <a:pPr algn="just"/>
            <a:r>
              <a:rPr lang="es-MX" dirty="0">
                <a:latin typeface="Tahoma" panose="020B0604030504040204" pitchFamily="34" charset="0"/>
                <a:ea typeface="Tahoma" panose="020B0604030504040204" pitchFamily="34" charset="0"/>
                <a:cs typeface="Tahoma" panose="020B0604030504040204" pitchFamily="34" charset="0"/>
              </a:rPr>
              <a:t>1. ¿Se dirige a una mujer por el hecho de ser mujer?, ¿Les afecta desproporcionadamente?, </a:t>
            </a:r>
            <a:r>
              <a:rPr lang="es-MX" dirty="0" smtClean="0">
                <a:latin typeface="Tahoma" panose="020B0604030504040204" pitchFamily="34" charset="0"/>
                <a:ea typeface="Tahoma" panose="020B0604030504040204" pitchFamily="34" charset="0"/>
                <a:cs typeface="Tahoma" panose="020B0604030504040204" pitchFamily="34" charset="0"/>
              </a:rPr>
              <a:t>¿Tiene </a:t>
            </a:r>
            <a:r>
              <a:rPr lang="es-MX" dirty="0">
                <a:latin typeface="Tahoma" panose="020B0604030504040204" pitchFamily="34" charset="0"/>
                <a:ea typeface="Tahoma" panose="020B0604030504040204" pitchFamily="34" charset="0"/>
                <a:cs typeface="Tahoma" panose="020B0604030504040204" pitchFamily="34" charset="0"/>
              </a:rPr>
              <a:t>un impacto diferenciado para las mujeres respecto de los hombres</a:t>
            </a:r>
            <a:r>
              <a:rPr lang="es-MX" dirty="0" smtClean="0">
                <a:latin typeface="Tahoma" panose="020B0604030504040204" pitchFamily="34" charset="0"/>
                <a:ea typeface="Tahoma" panose="020B0604030504040204" pitchFamily="34" charset="0"/>
                <a:cs typeface="Tahoma" panose="020B0604030504040204" pitchFamily="34" charset="0"/>
              </a:rPr>
              <a:t>?</a:t>
            </a:r>
          </a:p>
          <a:p>
            <a:pPr algn="just"/>
            <a:r>
              <a:rPr lang="es-MX" dirty="0" smtClean="0">
                <a:latin typeface="Tahoma" panose="020B0604030504040204" pitchFamily="34" charset="0"/>
                <a:ea typeface="Tahoma" panose="020B0604030504040204" pitchFamily="34" charset="0"/>
                <a:cs typeface="Tahoma" panose="020B0604030504040204" pitchFamily="34" charset="0"/>
              </a:rPr>
              <a:t>2</a:t>
            </a:r>
            <a:r>
              <a:rPr lang="es-MX" dirty="0">
                <a:latin typeface="Tahoma" panose="020B0604030504040204" pitchFamily="34" charset="0"/>
                <a:ea typeface="Tahoma" panose="020B0604030504040204" pitchFamily="34" charset="0"/>
                <a:cs typeface="Tahoma" panose="020B0604030504040204" pitchFamily="34" charset="0"/>
              </a:rPr>
              <a:t>. ¿Obstaculiza o anula el reconocimiento, goce y/o ejercicio de sus derechos político-electorales</a:t>
            </a:r>
            <a:r>
              <a:rPr lang="es-MX" dirty="0" smtClean="0">
                <a:latin typeface="Tahoma" panose="020B0604030504040204" pitchFamily="34" charset="0"/>
                <a:ea typeface="Tahoma" panose="020B0604030504040204" pitchFamily="34" charset="0"/>
                <a:cs typeface="Tahoma" panose="020B0604030504040204" pitchFamily="34" charset="0"/>
              </a:rPr>
              <a:t>?</a:t>
            </a:r>
          </a:p>
          <a:p>
            <a:pPr algn="just"/>
            <a:r>
              <a:rPr lang="es-MX" dirty="0" smtClean="0">
                <a:latin typeface="Tahoma" panose="020B0604030504040204" pitchFamily="34" charset="0"/>
                <a:ea typeface="Tahoma" panose="020B0604030504040204" pitchFamily="34" charset="0"/>
                <a:cs typeface="Tahoma" panose="020B0604030504040204" pitchFamily="34" charset="0"/>
              </a:rPr>
              <a:t>3</a:t>
            </a:r>
            <a:r>
              <a:rPr lang="es-MX" dirty="0">
                <a:latin typeface="Tahoma" panose="020B0604030504040204" pitchFamily="34" charset="0"/>
                <a:ea typeface="Tahoma" panose="020B0604030504040204" pitchFamily="34" charset="0"/>
                <a:cs typeface="Tahoma" panose="020B0604030504040204" pitchFamily="34" charset="0"/>
              </a:rPr>
              <a:t>. ¿Ocurre en el marco del ejercicio de sus derechos político-electorales o bien en el ejercicio de un cargo público?</a:t>
            </a:r>
          </a:p>
        </p:txBody>
      </p:sp>
      <p:sp>
        <p:nvSpPr>
          <p:cNvPr id="4" name="3 Rectángulo"/>
          <p:cNvSpPr/>
          <p:nvPr/>
        </p:nvSpPr>
        <p:spPr>
          <a:xfrm>
            <a:off x="1115616" y="6021288"/>
            <a:ext cx="7200800" cy="369332"/>
          </a:xfrm>
          <a:prstGeom prst="rect">
            <a:avLst/>
          </a:prstGeom>
        </p:spPr>
        <p:txBody>
          <a:bodyPr wrap="square">
            <a:spAutoFit/>
          </a:bodyPr>
          <a:lstStyle/>
          <a:p>
            <a:r>
              <a:rPr lang="es-MX" dirty="0">
                <a:latin typeface="Tahoma" panose="020B0604030504040204" pitchFamily="34" charset="0"/>
                <a:ea typeface="Tahoma" panose="020B0604030504040204" pitchFamily="34" charset="0"/>
                <a:cs typeface="Tahoma" panose="020B0604030504040204" pitchFamily="34" charset="0"/>
              </a:rPr>
              <a:t>Protocolo para Atender la Violencia Política Contra las Mujeres </a:t>
            </a:r>
          </a:p>
        </p:txBody>
      </p:sp>
    </p:spTree>
    <p:extLst>
      <p:ext uri="{BB962C8B-B14F-4D97-AF65-F5344CB8AC3E}">
        <p14:creationId xmlns:p14="http://schemas.microsoft.com/office/powerpoint/2010/main" val="3699115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052736"/>
            <a:ext cx="8229600" cy="3816424"/>
          </a:xfrm>
        </p:spPr>
        <p:txBody>
          <a:bodyPr/>
          <a:lstStyle/>
          <a:p>
            <a:r>
              <a:rPr lang="es-MX" sz="4400" dirty="0">
                <a:solidFill>
                  <a:schemeClr val="bg1"/>
                </a:solidFill>
                <a:latin typeface="Tahoma" panose="020B0604030504040204" pitchFamily="34" charset="0"/>
                <a:ea typeface="Tahoma" panose="020B0604030504040204" pitchFamily="34" charset="0"/>
                <a:cs typeface="Tahoma" panose="020B0604030504040204" pitchFamily="34" charset="0"/>
              </a:rPr>
              <a:t>5.- </a:t>
            </a:r>
            <a:r>
              <a:rPr lang="es-MX"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SENTENCIAS</a:t>
            </a:r>
            <a:br>
              <a:rPr lang="es-MX"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s-MX"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(sobre VPG)</a:t>
            </a:r>
            <a:endParaRPr lang="es-MX" dirty="0">
              <a:solidFill>
                <a:schemeClr val="bg1"/>
              </a:solidFill>
            </a:endParaRPr>
          </a:p>
        </p:txBody>
      </p:sp>
    </p:spTree>
    <p:extLst>
      <p:ext uri="{BB962C8B-B14F-4D97-AF65-F5344CB8AC3E}">
        <p14:creationId xmlns:p14="http://schemas.microsoft.com/office/powerpoint/2010/main" val="175310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16664"/>
          </a:xfrm>
        </p:spPr>
        <p:txBody>
          <a:bodyPr>
            <a:normAutofit/>
          </a:bodyPr>
          <a:lstStyle/>
          <a:p>
            <a:pPr algn="just"/>
            <a:r>
              <a:rPr lang="es-MX" sz="4000" b="1" dirty="0" smtClean="0">
                <a:latin typeface="Tahoma" panose="020B0604030504040204" pitchFamily="34" charset="0"/>
                <a:ea typeface="Tahoma" panose="020B0604030504040204" pitchFamily="34" charset="0"/>
                <a:cs typeface="Tahoma" panose="020B0604030504040204" pitchFamily="34" charset="0"/>
              </a:rPr>
              <a:t>PRIMERA SENTENCIA EN ACREDITARSE PLENAMENTE LA VPG EN AGRAVIO DE UNA INTEGRANTE DE ÓRGANOS JURISDICCIONALES.</a:t>
            </a:r>
          </a:p>
          <a:p>
            <a:pPr algn="just"/>
            <a:endParaRPr lang="es-MX" sz="4000" b="1" dirty="0">
              <a:latin typeface="Tahoma" panose="020B0604030504040204" pitchFamily="34" charset="0"/>
              <a:ea typeface="Tahoma" panose="020B0604030504040204" pitchFamily="34" charset="0"/>
              <a:cs typeface="Tahoma" panose="020B0604030504040204" pitchFamily="34" charset="0"/>
            </a:endParaRPr>
          </a:p>
          <a:p>
            <a:pPr algn="just"/>
            <a:r>
              <a:rPr lang="es-MX" sz="4000" b="1" dirty="0" smtClean="0">
                <a:latin typeface="Tahoma" panose="020B0604030504040204" pitchFamily="34" charset="0"/>
                <a:ea typeface="Tahoma" panose="020B0604030504040204" pitchFamily="34" charset="0"/>
                <a:cs typeface="Tahoma" panose="020B0604030504040204" pitchFamily="34" charset="0"/>
              </a:rPr>
              <a:t>CASO SAN LUIS POTOSÍ</a:t>
            </a:r>
            <a:endParaRPr lang="es-MX"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0265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56928958"/>
              </p:ext>
            </p:extLst>
          </p:nvPr>
        </p:nvGraphicFramePr>
        <p:xfrm>
          <a:off x="323528" y="332656"/>
          <a:ext cx="8640959" cy="5976069"/>
        </p:xfrm>
        <a:graphic>
          <a:graphicData uri="http://schemas.openxmlformats.org/drawingml/2006/table">
            <a:tbl>
              <a:tblPr firstRow="1" firstCol="1" bandRow="1"/>
              <a:tblGrid>
                <a:gridCol w="1681475"/>
                <a:gridCol w="6959484"/>
              </a:tblGrid>
              <a:tr h="5976069">
                <a:tc>
                  <a:txBody>
                    <a:bodyPr/>
                    <a:lstStyle/>
                    <a:p>
                      <a:pPr algn="just">
                        <a:spcAft>
                          <a:spcPts val="0"/>
                        </a:spcAft>
                      </a:pPr>
                      <a:r>
                        <a:rPr lang="es-MX" sz="1200" b="1" dirty="0">
                          <a:solidFill>
                            <a:srgbClr val="000000"/>
                          </a:solidFill>
                          <a:effectLst/>
                          <a:latin typeface="Tahoma"/>
                          <a:ea typeface="Times New Roman"/>
                          <a:cs typeface="Times New Roman"/>
                        </a:rPr>
                        <a:t>EXPEDIENTE:</a:t>
                      </a:r>
                      <a:endParaRPr lang="es-MX" sz="1200" dirty="0">
                        <a:effectLst/>
                        <a:latin typeface="Calibri"/>
                        <a:ea typeface="Times New Roman"/>
                        <a:cs typeface="Times New Roman"/>
                      </a:endParaRPr>
                    </a:p>
                    <a:p>
                      <a:pPr algn="just">
                        <a:spcAft>
                          <a:spcPts val="0"/>
                        </a:spcAft>
                      </a:pPr>
                      <a:r>
                        <a:rPr lang="es-MX" sz="1200" b="1" dirty="0">
                          <a:solidFill>
                            <a:srgbClr val="000000"/>
                          </a:solidFill>
                          <a:effectLst/>
                          <a:latin typeface="Tahoma"/>
                          <a:ea typeface="Times New Roman"/>
                          <a:cs typeface="Times New Roman"/>
                        </a:rPr>
                        <a:t>SUP-JDC-4370/2015</a:t>
                      </a:r>
                      <a:endParaRPr lang="es-MX" sz="1200" dirty="0">
                        <a:effectLst/>
                        <a:latin typeface="Calibri"/>
                        <a:ea typeface="Times New Roman"/>
                        <a:cs typeface="Times New Roman"/>
                      </a:endParaRPr>
                    </a:p>
                    <a:p>
                      <a:pPr algn="just">
                        <a:spcAft>
                          <a:spcPts val="0"/>
                        </a:spcAft>
                      </a:pPr>
                      <a:r>
                        <a:rPr lang="es-MX" sz="1200" b="1" dirty="0">
                          <a:solidFill>
                            <a:srgbClr val="000000"/>
                          </a:solidFill>
                          <a:effectLst/>
                          <a:latin typeface="Tahoma"/>
                          <a:ea typeface="Times New Roman"/>
                          <a:cs typeface="Times New Roman"/>
                        </a:rPr>
                        <a:t>30 de marzo de 2016</a:t>
                      </a:r>
                      <a:endParaRPr lang="es-MX" sz="1200" dirty="0">
                        <a:effectLst/>
                        <a:latin typeface="Calibri"/>
                        <a:ea typeface="Times New Roman"/>
                        <a:cs typeface="Times New Roman"/>
                      </a:endParaRPr>
                    </a:p>
                    <a:p>
                      <a:pPr algn="just">
                        <a:spcAft>
                          <a:spcPts val="0"/>
                        </a:spcAft>
                      </a:pPr>
                      <a:r>
                        <a:rPr lang="es-MX" sz="1200" dirty="0">
                          <a:solidFill>
                            <a:srgbClr val="000000"/>
                          </a:solidFill>
                          <a:effectLst/>
                          <a:latin typeface="Tahoma"/>
                          <a:ea typeface="Times New Roman"/>
                          <a:cs typeface="Times New Roman"/>
                        </a:rPr>
                        <a:t> </a:t>
                      </a:r>
                      <a:endParaRPr lang="es-MX" sz="1200" dirty="0">
                        <a:effectLst/>
                        <a:latin typeface="Calibri"/>
                        <a:ea typeface="Times New Roman"/>
                        <a:cs typeface="Times New Roman"/>
                      </a:endParaRPr>
                    </a:p>
                    <a:p>
                      <a:pPr algn="just">
                        <a:spcAft>
                          <a:spcPts val="0"/>
                        </a:spcAft>
                      </a:pPr>
                      <a:r>
                        <a:rPr lang="es-MX" sz="1200" b="1" dirty="0">
                          <a:solidFill>
                            <a:srgbClr val="000000"/>
                          </a:solidFill>
                          <a:effectLst/>
                          <a:latin typeface="Tahoma"/>
                          <a:ea typeface="Times New Roman"/>
                          <a:cs typeface="Times New Roman"/>
                        </a:rPr>
                        <a:t>ACTORA:</a:t>
                      </a:r>
                      <a:endParaRPr lang="es-MX" sz="1200" dirty="0">
                        <a:effectLst/>
                        <a:latin typeface="Calibri"/>
                        <a:ea typeface="Times New Roman"/>
                        <a:cs typeface="Times New Roman"/>
                      </a:endParaRPr>
                    </a:p>
                    <a:p>
                      <a:pPr algn="just">
                        <a:spcAft>
                          <a:spcPts val="0"/>
                        </a:spcAft>
                      </a:pPr>
                      <a:r>
                        <a:rPr lang="es-MX" sz="1200" dirty="0">
                          <a:solidFill>
                            <a:srgbClr val="000000"/>
                          </a:solidFill>
                          <a:effectLst/>
                          <a:latin typeface="Tahoma"/>
                          <a:ea typeface="Times New Roman"/>
                          <a:cs typeface="Times New Roman"/>
                        </a:rPr>
                        <a:t>YOLANDA PEDROZA REYES</a:t>
                      </a:r>
                      <a:endParaRPr lang="es-MX" sz="1200" dirty="0">
                        <a:effectLst/>
                        <a:latin typeface="Calibri"/>
                        <a:ea typeface="Times New Roman"/>
                        <a:cs typeface="Times New Roman"/>
                      </a:endParaRPr>
                    </a:p>
                    <a:p>
                      <a:pPr algn="just">
                        <a:spcAft>
                          <a:spcPts val="0"/>
                        </a:spcAft>
                      </a:pPr>
                      <a:r>
                        <a:rPr lang="es-MX" sz="1200" dirty="0">
                          <a:solidFill>
                            <a:srgbClr val="000000"/>
                          </a:solidFill>
                          <a:effectLst/>
                          <a:latin typeface="Tahoma"/>
                          <a:ea typeface="Times New Roman"/>
                          <a:cs typeface="Times New Roman"/>
                        </a:rPr>
                        <a:t> </a:t>
                      </a:r>
                      <a:endParaRPr lang="es-MX" sz="1200" dirty="0">
                        <a:effectLst/>
                        <a:latin typeface="Calibri"/>
                        <a:ea typeface="Times New Roman"/>
                        <a:cs typeface="Times New Roman"/>
                      </a:endParaRPr>
                    </a:p>
                    <a:p>
                      <a:pPr algn="just">
                        <a:spcAft>
                          <a:spcPts val="0"/>
                        </a:spcAft>
                      </a:pPr>
                      <a:r>
                        <a:rPr lang="es-MX" sz="1200" b="1" dirty="0">
                          <a:solidFill>
                            <a:srgbClr val="000000"/>
                          </a:solidFill>
                          <a:effectLst/>
                          <a:latin typeface="Tahoma"/>
                          <a:ea typeface="Calibri"/>
                          <a:cs typeface="Times New Roman"/>
                        </a:rPr>
                        <a:t>AUTORIDAD RESPONSABLE:</a:t>
                      </a:r>
                      <a:endParaRPr lang="es-MX" sz="1200" dirty="0">
                        <a:solidFill>
                          <a:srgbClr val="000000"/>
                        </a:solidFill>
                        <a:effectLst/>
                        <a:latin typeface="Arial"/>
                        <a:ea typeface="Calibri"/>
                        <a:cs typeface="Times New Roman"/>
                      </a:endParaRPr>
                    </a:p>
                    <a:p>
                      <a:pPr algn="just">
                        <a:spcAft>
                          <a:spcPts val="0"/>
                        </a:spcAft>
                      </a:pPr>
                      <a:r>
                        <a:rPr lang="es-MX" sz="1200" dirty="0">
                          <a:solidFill>
                            <a:srgbClr val="000000"/>
                          </a:solidFill>
                          <a:effectLst/>
                          <a:latin typeface="Tahoma"/>
                          <a:ea typeface="Calibri"/>
                          <a:cs typeface="Times New Roman"/>
                        </a:rPr>
                        <a:t>TRIBUNAL ELECTORAL DEL ESTADO DE SAN LUIS POTOSÍ Y OTROS</a:t>
                      </a:r>
                      <a:endParaRPr lang="es-MX" sz="1200" dirty="0">
                        <a:solidFill>
                          <a:srgbClr val="000000"/>
                        </a:solidFill>
                        <a:effectLst/>
                        <a:latin typeface="Arial"/>
                        <a:ea typeface="Calibri"/>
                        <a:cs typeface="Times New Roman"/>
                      </a:endParaRPr>
                    </a:p>
                  </a:txBody>
                  <a:tcPr marL="41874" marR="41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200" b="1" dirty="0">
                          <a:solidFill>
                            <a:srgbClr val="000000"/>
                          </a:solidFill>
                          <a:effectLst/>
                          <a:latin typeface="Tahoma"/>
                          <a:ea typeface="Times New Roman"/>
                          <a:cs typeface="Times New Roman"/>
                        </a:rPr>
                        <a:t>ACTO IMPUGNADO:</a:t>
                      </a:r>
                      <a:endParaRPr lang="es-MX" sz="1200" dirty="0">
                        <a:effectLst/>
                        <a:latin typeface="Calibri"/>
                        <a:ea typeface="Calibri"/>
                        <a:cs typeface="Times New Roman"/>
                      </a:endParaRPr>
                    </a:p>
                    <a:p>
                      <a:pPr algn="just">
                        <a:lnSpc>
                          <a:spcPct val="115000"/>
                        </a:lnSpc>
                        <a:spcAft>
                          <a:spcPts val="0"/>
                        </a:spcAft>
                      </a:pPr>
                      <a:r>
                        <a:rPr lang="es-MX" sz="1200" dirty="0">
                          <a:effectLst/>
                          <a:latin typeface="Tahoma"/>
                          <a:ea typeface="Calibri"/>
                          <a:cs typeface="Times New Roman"/>
                        </a:rPr>
                        <a:t>La nulidad de todas y cada una de las determinaciones administrativas, que han sido autorizadas por el Presidente del Tribunal Electoral del Estado de San Luis Potosí, que son facultad exclusiva del Pleno y de las cuales no ha sido convocada a sesión; negativa de poner a la vista de la suscrita las actas del Pleno, tanto jurisdiccionales como administrativas, y por tanto, la ausencia de autorización de la suscrita, así como impedir que se imponga de las mismas en cuanto a su contenido.</a:t>
                      </a:r>
                      <a:endParaRPr lang="es-MX" sz="1200" dirty="0">
                        <a:effectLst/>
                        <a:latin typeface="Calibri"/>
                        <a:ea typeface="Calibri"/>
                        <a:cs typeface="Times New Roman"/>
                      </a:endParaRPr>
                    </a:p>
                    <a:p>
                      <a:pPr algn="just">
                        <a:lnSpc>
                          <a:spcPct val="115000"/>
                        </a:lnSpc>
                        <a:spcAft>
                          <a:spcPts val="0"/>
                        </a:spcAft>
                      </a:pPr>
                      <a:r>
                        <a:rPr lang="es-MX" sz="1200" dirty="0">
                          <a:effectLst/>
                          <a:latin typeface="Tahoma"/>
                          <a:ea typeface="Calibri"/>
                          <a:cs typeface="Times New Roman"/>
                        </a:rPr>
                        <a:t>La actuación del Secretario de Acuerdos en cuanto a la realización de actos que impiden que la </a:t>
                      </a:r>
                      <a:r>
                        <a:rPr lang="es-MX" sz="1200" dirty="0" err="1">
                          <a:effectLst/>
                          <a:latin typeface="Tahoma"/>
                          <a:ea typeface="Calibri"/>
                          <a:cs typeface="Times New Roman"/>
                        </a:rPr>
                        <a:t>promovente</a:t>
                      </a:r>
                      <a:r>
                        <a:rPr lang="es-MX" sz="1200" dirty="0">
                          <a:effectLst/>
                          <a:latin typeface="Tahoma"/>
                          <a:ea typeface="Calibri"/>
                          <a:cs typeface="Times New Roman"/>
                        </a:rPr>
                        <a:t> conozca de los medios de impugnación interpuestos, o diferentes ocursos y comunicados oficiales que se presenten; la nulidad de la elección del Presidente del referido Tribunal, e impedirle participar para ocupar el referido cargo; acoso, discriminación, inequidad y violencia, en el trato hacia la </a:t>
                      </a:r>
                      <a:r>
                        <a:rPr lang="es-MX" sz="1200" dirty="0" err="1">
                          <a:effectLst/>
                          <a:latin typeface="Tahoma"/>
                          <a:ea typeface="Calibri"/>
                          <a:cs typeface="Times New Roman"/>
                        </a:rPr>
                        <a:t>promovente</a:t>
                      </a:r>
                      <a:r>
                        <a:rPr lang="es-MX" sz="1200" dirty="0">
                          <a:effectLst/>
                          <a:latin typeface="Tahoma"/>
                          <a:ea typeface="Calibri"/>
                          <a:cs typeface="Times New Roman"/>
                        </a:rPr>
                        <a:t>.</a:t>
                      </a:r>
                      <a:endParaRPr lang="es-MX" sz="1200" dirty="0">
                        <a:effectLst/>
                        <a:latin typeface="Calibri"/>
                        <a:ea typeface="Calibri"/>
                        <a:cs typeface="Times New Roman"/>
                      </a:endParaRPr>
                    </a:p>
                    <a:p>
                      <a:pPr algn="just">
                        <a:lnSpc>
                          <a:spcPct val="115000"/>
                        </a:lnSpc>
                        <a:spcAft>
                          <a:spcPts val="0"/>
                        </a:spcAft>
                      </a:pPr>
                      <a:r>
                        <a:rPr lang="es-MX" sz="1200" dirty="0">
                          <a:effectLst/>
                          <a:latin typeface="Tahoma"/>
                          <a:ea typeface="Calibri"/>
                          <a:cs typeface="Times New Roman"/>
                        </a:rPr>
                        <a:t> </a:t>
                      </a:r>
                      <a:endParaRPr lang="es-MX" sz="1200" dirty="0">
                        <a:effectLst/>
                        <a:latin typeface="Calibri"/>
                        <a:ea typeface="Calibri"/>
                        <a:cs typeface="Times New Roman"/>
                      </a:endParaRPr>
                    </a:p>
                    <a:p>
                      <a:pPr algn="just">
                        <a:lnSpc>
                          <a:spcPct val="115000"/>
                        </a:lnSpc>
                        <a:spcAft>
                          <a:spcPts val="0"/>
                        </a:spcAft>
                      </a:pPr>
                      <a:r>
                        <a:rPr lang="es-MX" sz="1200" b="1" dirty="0">
                          <a:effectLst/>
                          <a:latin typeface="Tahoma"/>
                          <a:ea typeface="Calibri"/>
                          <a:cs typeface="Times New Roman"/>
                        </a:rPr>
                        <a:t>SENTENCIA:</a:t>
                      </a:r>
                      <a:endParaRPr lang="es-MX" sz="1200" dirty="0">
                        <a:effectLst/>
                        <a:latin typeface="Calibri"/>
                        <a:ea typeface="Calibri"/>
                        <a:cs typeface="Times New Roman"/>
                      </a:endParaRPr>
                    </a:p>
                    <a:p>
                      <a:pPr algn="just">
                        <a:lnSpc>
                          <a:spcPct val="115000"/>
                        </a:lnSpc>
                        <a:spcAft>
                          <a:spcPts val="0"/>
                        </a:spcAft>
                      </a:pPr>
                      <a:r>
                        <a:rPr lang="es-MX" sz="1200" dirty="0" smtClean="0">
                          <a:effectLst/>
                          <a:latin typeface="Tahoma"/>
                          <a:ea typeface="Calibri"/>
                          <a:cs typeface="Times New Roman"/>
                        </a:rPr>
                        <a:t>Se </a:t>
                      </a:r>
                      <a:r>
                        <a:rPr lang="es-MX" sz="1200" dirty="0">
                          <a:effectLst/>
                          <a:latin typeface="Tahoma"/>
                          <a:ea typeface="Calibri"/>
                          <a:cs typeface="Times New Roman"/>
                        </a:rPr>
                        <a:t>condenó a:</a:t>
                      </a:r>
                      <a:endParaRPr lang="es-MX" sz="1200" dirty="0">
                        <a:effectLst/>
                        <a:latin typeface="Calibri"/>
                        <a:ea typeface="Calibri"/>
                        <a:cs typeface="Times New Roman"/>
                      </a:endParaRPr>
                    </a:p>
                    <a:p>
                      <a:pPr algn="just">
                        <a:lnSpc>
                          <a:spcPct val="115000"/>
                        </a:lnSpc>
                        <a:spcAft>
                          <a:spcPts val="0"/>
                        </a:spcAft>
                      </a:pPr>
                      <a:r>
                        <a:rPr lang="es-MX" sz="1200" b="1" dirty="0">
                          <a:effectLst/>
                          <a:latin typeface="Tahoma"/>
                          <a:ea typeface="Calibri"/>
                          <a:cs typeface="Times New Roman"/>
                        </a:rPr>
                        <a:t>a)</a:t>
                      </a:r>
                      <a:r>
                        <a:rPr lang="es-MX" sz="1200" dirty="0">
                          <a:effectLst/>
                          <a:latin typeface="Tahoma"/>
                          <a:ea typeface="Calibri"/>
                          <a:cs typeface="Times New Roman"/>
                        </a:rPr>
                        <a:t> El Presidente del Tribunal Local y el Secretario General de Acuerdos del mismo órgano, para que le permitan a la actora el acceso a toda información y documentación relacionada con el funcionamiento del Tribunal Local, que sea necesaria para el adecuado ejercicio de sus funciones como integrante del citado órgano colegiado;</a:t>
                      </a:r>
                      <a:endParaRPr lang="es-MX" sz="1200" dirty="0">
                        <a:effectLst/>
                        <a:latin typeface="Calibri"/>
                        <a:ea typeface="Calibri"/>
                        <a:cs typeface="Times New Roman"/>
                      </a:endParaRPr>
                    </a:p>
                    <a:p>
                      <a:pPr algn="just">
                        <a:lnSpc>
                          <a:spcPct val="115000"/>
                        </a:lnSpc>
                        <a:spcAft>
                          <a:spcPts val="0"/>
                        </a:spcAft>
                      </a:pPr>
                      <a:r>
                        <a:rPr lang="es-MX" sz="1200" b="1" dirty="0">
                          <a:effectLst/>
                          <a:latin typeface="Tahoma"/>
                          <a:ea typeface="Calibri"/>
                          <a:cs typeface="Times New Roman"/>
                        </a:rPr>
                        <a:t>b)</a:t>
                      </a:r>
                      <a:r>
                        <a:rPr lang="es-MX" sz="1200" dirty="0">
                          <a:effectLst/>
                          <a:latin typeface="Tahoma"/>
                          <a:ea typeface="Calibri"/>
                          <a:cs typeface="Times New Roman"/>
                        </a:rPr>
                        <a:t> Eliminar cualquier impedimento o barrera que tenga por objeto impedir el adecuado y correcto ejercicio de la función pública que en su carácter de Magistrada del Tribunal Local tiene encomendada la actora;</a:t>
                      </a:r>
                      <a:endParaRPr lang="es-MX" sz="1200" dirty="0">
                        <a:effectLst/>
                        <a:latin typeface="Calibri"/>
                        <a:ea typeface="Calibri"/>
                        <a:cs typeface="Times New Roman"/>
                      </a:endParaRPr>
                    </a:p>
                    <a:p>
                      <a:pPr algn="just">
                        <a:lnSpc>
                          <a:spcPct val="115000"/>
                        </a:lnSpc>
                        <a:spcAft>
                          <a:spcPts val="0"/>
                        </a:spcAft>
                      </a:pPr>
                      <a:r>
                        <a:rPr lang="es-MX" sz="1200" b="1" dirty="0">
                          <a:effectLst/>
                          <a:latin typeface="Tahoma"/>
                          <a:ea typeface="Calibri"/>
                          <a:cs typeface="Times New Roman"/>
                        </a:rPr>
                        <a:t>c)</a:t>
                      </a:r>
                      <a:r>
                        <a:rPr lang="es-MX" sz="1200" dirty="0">
                          <a:effectLst/>
                          <a:latin typeface="Tahoma"/>
                          <a:ea typeface="Calibri"/>
                          <a:cs typeface="Times New Roman"/>
                        </a:rPr>
                        <a:t> Dar vista al Senado de la República, para que en su carácter de órgano responsable de la designación de los Magistrados Roberto Garza de Lira y </a:t>
                      </a:r>
                      <a:r>
                        <a:rPr lang="es-MX" sz="1200" dirty="0" err="1">
                          <a:effectLst/>
                          <a:latin typeface="Tahoma"/>
                          <a:ea typeface="Calibri"/>
                          <a:cs typeface="Times New Roman"/>
                        </a:rPr>
                        <a:t>Oskar</a:t>
                      </a:r>
                      <a:r>
                        <a:rPr lang="es-MX" sz="1200" dirty="0">
                          <a:effectLst/>
                          <a:latin typeface="Tahoma"/>
                          <a:ea typeface="Calibri"/>
                          <a:cs typeface="Times New Roman"/>
                        </a:rPr>
                        <a:t> </a:t>
                      </a:r>
                      <a:r>
                        <a:rPr lang="es-MX" sz="1200" dirty="0" err="1">
                          <a:effectLst/>
                          <a:latin typeface="Tahoma"/>
                          <a:ea typeface="Calibri"/>
                          <a:cs typeface="Times New Roman"/>
                        </a:rPr>
                        <a:t>Kalixto</a:t>
                      </a:r>
                      <a:r>
                        <a:rPr lang="es-MX" sz="1200" dirty="0">
                          <a:effectLst/>
                          <a:latin typeface="Tahoma"/>
                          <a:ea typeface="Calibri"/>
                          <a:cs typeface="Times New Roman"/>
                        </a:rPr>
                        <a:t> Sánchez, investigue y, en su caso, imponga las sanciones que corresponda, por las conductas de violencia y acoso laboral en agravio de la actora; y</a:t>
                      </a:r>
                      <a:endParaRPr lang="es-MX" sz="1200" dirty="0">
                        <a:effectLst/>
                        <a:latin typeface="Calibri"/>
                        <a:ea typeface="Calibri"/>
                        <a:cs typeface="Times New Roman"/>
                      </a:endParaRPr>
                    </a:p>
                    <a:p>
                      <a:pPr algn="just">
                        <a:lnSpc>
                          <a:spcPct val="115000"/>
                        </a:lnSpc>
                        <a:spcAft>
                          <a:spcPts val="0"/>
                        </a:spcAft>
                      </a:pPr>
                      <a:r>
                        <a:rPr lang="es-MX" sz="1200" b="1" dirty="0">
                          <a:effectLst/>
                          <a:latin typeface="Tahoma"/>
                          <a:ea typeface="Calibri"/>
                          <a:cs typeface="Times New Roman"/>
                        </a:rPr>
                        <a:t>d)</a:t>
                      </a:r>
                      <a:r>
                        <a:rPr lang="es-MX" sz="1200" dirty="0">
                          <a:effectLst/>
                          <a:latin typeface="Tahoma"/>
                          <a:ea typeface="Calibri"/>
                          <a:cs typeface="Times New Roman"/>
                        </a:rPr>
                        <a:t> Dar vista a la Contraloría Interna del Tribunal Local, a efecto de que investigue y, en su caso, imponga las sanciones a que haya lugar por las conductas que se imputan a Joel Valentín Jiménez Almanza, Secretario General de Acuerdos del citado órgano jurisdiccional.</a:t>
                      </a:r>
                      <a:endParaRPr lang="es-MX" sz="1200" dirty="0">
                        <a:effectLst/>
                        <a:latin typeface="Calibri"/>
                        <a:ea typeface="Calibri"/>
                        <a:cs typeface="Times New Roman"/>
                      </a:endParaRPr>
                    </a:p>
                  </a:txBody>
                  <a:tcPr marL="41874" marR="418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24159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6000" dirty="0" smtClean="0">
                <a:solidFill>
                  <a:schemeClr val="bg1"/>
                </a:solidFill>
                <a:latin typeface="Tahoma" panose="020B0604030504040204" pitchFamily="34" charset="0"/>
                <a:ea typeface="Tahoma" panose="020B0604030504040204" pitchFamily="34" charset="0"/>
                <a:cs typeface="Tahoma" panose="020B0604030504040204" pitchFamily="34" charset="0"/>
              </a:rPr>
              <a:t>C H I A P A S</a:t>
            </a:r>
            <a:endParaRPr lang="es-MX" sz="6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395536" y="1916832"/>
            <a:ext cx="8229600" cy="4709160"/>
          </a:xfrm>
        </p:spPr>
        <p:txBody>
          <a:bodyPr/>
          <a:lstStyle/>
          <a:p>
            <a:pPr algn="just"/>
            <a:r>
              <a:rPr lang="es-ES_tradnl" u="sng" dirty="0">
                <a:latin typeface="Tahoma" panose="020B0604030504040204" pitchFamily="34" charset="0"/>
                <a:ea typeface="Tahoma" panose="020B0604030504040204" pitchFamily="34" charset="0"/>
                <a:cs typeface="Tahoma" panose="020B0604030504040204" pitchFamily="34" charset="0"/>
              </a:rPr>
              <a:t>10 asuntos sobre Violencia Política contra las Mujeres</a:t>
            </a:r>
            <a:r>
              <a:rPr lang="es-ES_tradnl" dirty="0">
                <a:latin typeface="Tahoma" panose="020B0604030504040204" pitchFamily="34" charset="0"/>
                <a:ea typeface="Tahoma" panose="020B0604030504040204" pitchFamily="34" charset="0"/>
                <a:cs typeface="Tahoma" panose="020B0604030504040204" pitchFamily="34" charset="0"/>
              </a:rPr>
              <a:t> (9 expedientes resueltos en total</a:t>
            </a:r>
            <a:r>
              <a:rPr lang="es-ES_tradnl" dirty="0" smtClean="0">
                <a:latin typeface="Tahoma" panose="020B0604030504040204" pitchFamily="34" charset="0"/>
                <a:ea typeface="Tahoma" panose="020B0604030504040204" pitchFamily="34" charset="0"/>
                <a:cs typeface="Tahoma" panose="020B0604030504040204" pitchFamily="34" charset="0"/>
              </a:rPr>
              <a:t>)</a:t>
            </a:r>
          </a:p>
          <a:p>
            <a:pPr marL="13716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algn="just"/>
            <a:r>
              <a:rPr lang="es-ES_tradnl" dirty="0">
                <a:latin typeface="Tahoma" panose="020B0604030504040204" pitchFamily="34" charset="0"/>
                <a:ea typeface="Tahoma" panose="020B0604030504040204" pitchFamily="34" charset="0"/>
                <a:cs typeface="Tahoma" panose="020B0604030504040204" pitchFamily="34" charset="0"/>
              </a:rPr>
              <a:t>7 asuntos con sentencia de condena:</a:t>
            </a:r>
            <a:r>
              <a:rPr lang="es-ES_tradnl" b="1" dirty="0">
                <a:latin typeface="Tahoma" panose="020B0604030504040204" pitchFamily="34" charset="0"/>
                <a:ea typeface="Tahoma" panose="020B0604030504040204" pitchFamily="34" charset="0"/>
                <a:cs typeface="Tahoma" panose="020B0604030504040204" pitchFamily="34" charset="0"/>
              </a:rPr>
              <a:t> </a:t>
            </a:r>
            <a:r>
              <a:rPr lang="es-ES_tradnl" b="1" u="sng" dirty="0" err="1">
                <a:latin typeface="Tahoma" panose="020B0604030504040204" pitchFamily="34" charset="0"/>
                <a:ea typeface="Tahoma" panose="020B0604030504040204" pitchFamily="34" charset="0"/>
                <a:cs typeface="Tahoma" panose="020B0604030504040204" pitchFamily="34" charset="0"/>
              </a:rPr>
              <a:t>Teopisca</a:t>
            </a:r>
            <a:r>
              <a:rPr lang="es-ES_tradnl" b="1" dirty="0">
                <a:latin typeface="Tahoma" panose="020B0604030504040204" pitchFamily="34" charset="0"/>
                <a:ea typeface="Tahoma" panose="020B0604030504040204" pitchFamily="34" charset="0"/>
                <a:cs typeface="Tahoma" panose="020B0604030504040204" pitchFamily="34" charset="0"/>
              </a:rPr>
              <a:t> JDC/20/2016; </a:t>
            </a:r>
            <a:r>
              <a:rPr lang="es-ES_tradnl" b="1" u="sng" dirty="0" err="1">
                <a:latin typeface="Tahoma" panose="020B0604030504040204" pitchFamily="34" charset="0"/>
                <a:ea typeface="Tahoma" panose="020B0604030504040204" pitchFamily="34" charset="0"/>
                <a:cs typeface="Tahoma" panose="020B0604030504040204" pitchFamily="34" charset="0"/>
              </a:rPr>
              <a:t>Motozintla</a:t>
            </a:r>
            <a:r>
              <a:rPr lang="es-ES_tradnl" b="1" dirty="0">
                <a:latin typeface="Tahoma" panose="020B0604030504040204" pitchFamily="34" charset="0"/>
                <a:ea typeface="Tahoma" panose="020B0604030504040204" pitchFamily="34" charset="0"/>
                <a:cs typeface="Tahoma" panose="020B0604030504040204" pitchFamily="34" charset="0"/>
              </a:rPr>
              <a:t> JDC/22/2016 y JDC/7/2017; </a:t>
            </a:r>
            <a:r>
              <a:rPr lang="es-ES_tradnl" b="1" u="sng" dirty="0">
                <a:latin typeface="Tahoma" panose="020B0604030504040204" pitchFamily="34" charset="0"/>
                <a:ea typeface="Tahoma" panose="020B0604030504040204" pitchFamily="34" charset="0"/>
                <a:cs typeface="Tahoma" panose="020B0604030504040204" pitchFamily="34" charset="0"/>
              </a:rPr>
              <a:t>Las Rosas</a:t>
            </a:r>
            <a:r>
              <a:rPr lang="es-ES_tradnl" b="1" dirty="0">
                <a:latin typeface="Tahoma" panose="020B0604030504040204" pitchFamily="34" charset="0"/>
                <a:ea typeface="Tahoma" panose="020B0604030504040204" pitchFamily="34" charset="0"/>
                <a:cs typeface="Tahoma" panose="020B0604030504040204" pitchFamily="34" charset="0"/>
              </a:rPr>
              <a:t> JDC/26/2016; </a:t>
            </a:r>
            <a:r>
              <a:rPr lang="es-ES_tradnl" b="1" u="sng" dirty="0">
                <a:latin typeface="Tahoma" panose="020B0604030504040204" pitchFamily="34" charset="0"/>
                <a:ea typeface="Tahoma" panose="020B0604030504040204" pitchFamily="34" charset="0"/>
                <a:cs typeface="Tahoma" panose="020B0604030504040204" pitchFamily="34" charset="0"/>
              </a:rPr>
              <a:t>Santiago el Pinar</a:t>
            </a:r>
            <a:r>
              <a:rPr lang="es-ES_tradnl" b="1" dirty="0">
                <a:latin typeface="Tahoma" panose="020B0604030504040204" pitchFamily="34" charset="0"/>
                <a:ea typeface="Tahoma" panose="020B0604030504040204" pitchFamily="34" charset="0"/>
                <a:cs typeface="Tahoma" panose="020B0604030504040204" pitchFamily="34" charset="0"/>
              </a:rPr>
              <a:t> JDC/005/2017; </a:t>
            </a:r>
            <a:r>
              <a:rPr lang="es-ES_tradnl" b="1" u="sng" dirty="0">
                <a:latin typeface="Tahoma" panose="020B0604030504040204" pitchFamily="34" charset="0"/>
                <a:ea typeface="Tahoma" panose="020B0604030504040204" pitchFamily="34" charset="0"/>
                <a:cs typeface="Tahoma" panose="020B0604030504040204" pitchFamily="34" charset="0"/>
              </a:rPr>
              <a:t>El Parral</a:t>
            </a:r>
            <a:r>
              <a:rPr lang="es-ES_tradnl" b="1" dirty="0">
                <a:latin typeface="Tahoma" panose="020B0604030504040204" pitchFamily="34" charset="0"/>
                <a:ea typeface="Tahoma" panose="020B0604030504040204" pitchFamily="34" charset="0"/>
                <a:cs typeface="Tahoma" panose="020B0604030504040204" pitchFamily="34" charset="0"/>
              </a:rPr>
              <a:t> JDC/16 y su acumulado JDC/17/2017. </a:t>
            </a:r>
            <a:endParaRPr lang="es-MX" dirty="0">
              <a:latin typeface="Tahoma" panose="020B0604030504040204" pitchFamily="34" charset="0"/>
              <a:ea typeface="Tahoma" panose="020B0604030504040204" pitchFamily="34" charset="0"/>
              <a:cs typeface="Tahoma" panose="020B0604030504040204" pitchFamily="34" charset="0"/>
            </a:endParaRPr>
          </a:p>
          <a:p>
            <a:endParaRPr lang="es-MX" dirty="0"/>
          </a:p>
        </p:txBody>
      </p:sp>
    </p:spTree>
    <p:extLst>
      <p:ext uri="{BB962C8B-B14F-4D97-AF65-F5344CB8AC3E}">
        <p14:creationId xmlns:p14="http://schemas.microsoft.com/office/powerpoint/2010/main" val="3950542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73976623"/>
              </p:ext>
            </p:extLst>
          </p:nvPr>
        </p:nvGraphicFramePr>
        <p:xfrm>
          <a:off x="446972" y="476672"/>
          <a:ext cx="8229600" cy="5760720"/>
        </p:xfrm>
        <a:graphic>
          <a:graphicData uri="http://schemas.openxmlformats.org/drawingml/2006/table">
            <a:tbl>
              <a:tblPr firstRow="1" firstCol="1" bandRow="1"/>
              <a:tblGrid>
                <a:gridCol w="2758356"/>
                <a:gridCol w="2741684"/>
                <a:gridCol w="2729560"/>
              </a:tblGrid>
              <a:tr h="3906589">
                <a:tc>
                  <a:txBody>
                    <a:bodyPr/>
                    <a:lstStyle/>
                    <a:p>
                      <a:pPr marL="457200" algn="just">
                        <a:spcAft>
                          <a:spcPts val="0"/>
                        </a:spcAft>
                      </a:pPr>
                      <a:r>
                        <a:rPr lang="es-ES_tradnl" sz="1400" b="1" dirty="0">
                          <a:effectLst/>
                          <a:latin typeface="Arial"/>
                          <a:ea typeface="Times New Roman"/>
                          <a:cs typeface="Times New Roman"/>
                        </a:rPr>
                        <a:t>Expediente</a:t>
                      </a:r>
                      <a:endParaRPr lang="es-MX" sz="1400" dirty="0">
                        <a:effectLst/>
                        <a:latin typeface="Arial"/>
                        <a:ea typeface="Times New Roman"/>
                        <a:cs typeface="Times New Roman"/>
                      </a:endParaRPr>
                    </a:p>
                    <a:p>
                      <a:pPr algn="just">
                        <a:spcAft>
                          <a:spcPts val="0"/>
                        </a:spcAft>
                      </a:pPr>
                      <a:r>
                        <a:rPr lang="es-ES_tradnl" sz="1400" b="1" dirty="0">
                          <a:effectLst/>
                          <a:latin typeface="Arial"/>
                          <a:ea typeface="Times New Roman"/>
                          <a:cs typeface="Times New Roman"/>
                        </a:rPr>
                        <a:t>TEECH/JDC/020/2016</a:t>
                      </a:r>
                      <a:endParaRPr lang="es-MX" sz="1400" dirty="0">
                        <a:effectLst/>
                        <a:latin typeface="Arial"/>
                        <a:ea typeface="Times New Roman"/>
                        <a:cs typeface="Times New Roman"/>
                      </a:endParaRPr>
                    </a:p>
                    <a:p>
                      <a:pPr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b="1" dirty="0">
                          <a:effectLst/>
                          <a:latin typeface="Arial"/>
                          <a:ea typeface="Times New Roman"/>
                          <a:cs typeface="Times New Roman"/>
                        </a:rPr>
                        <a:t>Partes</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Elizabeth del Rocío Sánchez López, Regidora del Ayuntamiento de </a:t>
                      </a:r>
                      <a:r>
                        <a:rPr lang="es-ES_tradnl" sz="1400" b="1" u="sng" dirty="0" err="1">
                          <a:effectLst/>
                          <a:latin typeface="Arial"/>
                          <a:ea typeface="Times New Roman"/>
                          <a:cs typeface="Times New Roman"/>
                        </a:rPr>
                        <a:t>Teopisca</a:t>
                      </a:r>
                      <a:r>
                        <a:rPr lang="es-ES_tradnl" sz="1400" dirty="0">
                          <a:effectLst/>
                          <a:latin typeface="Arial"/>
                          <a:ea typeface="Times New Roman"/>
                          <a:cs typeface="Times New Roman"/>
                        </a:rPr>
                        <a:t>, Chiapas en contra del Presidente Municipal del referido Ayuntamiento.</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b="1" dirty="0">
                          <a:effectLst/>
                          <a:latin typeface="Arial"/>
                          <a:ea typeface="Times New Roman"/>
                          <a:cs typeface="Times New Roman"/>
                        </a:rPr>
                        <a:t>Acto impugnado</a:t>
                      </a:r>
                      <a:endParaRPr lang="es-MX" sz="1400" dirty="0">
                        <a:effectLst/>
                        <a:latin typeface="Arial"/>
                        <a:ea typeface="Times New Roman"/>
                        <a:cs typeface="Times New Roman"/>
                      </a:endParaRPr>
                    </a:p>
                    <a:p>
                      <a:pPr marL="457200" algn="just">
                        <a:spcAft>
                          <a:spcPts val="0"/>
                        </a:spcAft>
                      </a:pPr>
                      <a:r>
                        <a:rPr kumimoji="0" lang="es-ES_tradnl" sz="1400" kern="1200" dirty="0">
                          <a:solidFill>
                            <a:schemeClr val="tx1"/>
                          </a:solidFill>
                          <a:effectLst/>
                          <a:latin typeface="Arial"/>
                          <a:ea typeface="Times New Roman"/>
                          <a:cs typeface="Times New Roman"/>
                        </a:rPr>
                        <a:t>Se ha perpetrado violencia política por parte del Presidente Municipal de </a:t>
                      </a:r>
                      <a:r>
                        <a:rPr kumimoji="0" lang="es-ES_tradnl" sz="1400" kern="1200" dirty="0" err="1">
                          <a:solidFill>
                            <a:schemeClr val="tx1"/>
                          </a:solidFill>
                          <a:effectLst/>
                          <a:latin typeface="Arial"/>
                          <a:ea typeface="Times New Roman"/>
                          <a:cs typeface="Times New Roman"/>
                        </a:rPr>
                        <a:t>Teopisca</a:t>
                      </a:r>
                      <a:r>
                        <a:rPr kumimoji="0" lang="es-ES_tradnl" sz="1400" kern="1200" dirty="0">
                          <a:solidFill>
                            <a:schemeClr val="tx1"/>
                          </a:solidFill>
                          <a:effectLst/>
                          <a:latin typeface="Arial"/>
                          <a:ea typeface="Times New Roman"/>
                          <a:cs typeface="Times New Roman"/>
                        </a:rPr>
                        <a:t>, Chiapas, al no hacerla participe de las actividades de la administración pública, no brindarle información, no convocarla a las reuniones de cabildo, vulnerando sus derechos constitucionales a desempeñar el cargo por el que fue electa, por el simple hecho de ser mujer con origen étnico.</a:t>
                      </a:r>
                      <a:endParaRPr kumimoji="0" lang="es-MX" sz="1400" kern="1200" dirty="0">
                        <a:solidFill>
                          <a:schemeClr val="tx1"/>
                        </a:solidFill>
                        <a:effectLst/>
                        <a:latin typeface="Arial"/>
                        <a:ea typeface="Times New Roman"/>
                        <a:cs typeface="Times New Roman"/>
                      </a:endParaRPr>
                    </a:p>
                  </a:txBody>
                  <a:tcPr marL="54561" marR="54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Resolución</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01/dic/2016</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Se </a:t>
                      </a:r>
                      <a:r>
                        <a:rPr lang="es-ES_tradnl" sz="1400" b="1" u="sng" dirty="0">
                          <a:effectLst/>
                          <a:latin typeface="Arial"/>
                          <a:ea typeface="Times New Roman"/>
                          <a:cs typeface="Times New Roman"/>
                        </a:rPr>
                        <a:t>condenó</a:t>
                      </a:r>
                      <a:r>
                        <a:rPr lang="es-ES_tradnl" sz="1400" dirty="0">
                          <a:effectLst/>
                          <a:latin typeface="Arial"/>
                          <a:ea typeface="Times New Roman"/>
                          <a:cs typeface="Times New Roman"/>
                        </a:rPr>
                        <a:t> a la autoridad demandada, a: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a).- Tomarle protesta del cargo conferido a la actora, como Regidora;</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b).- Integrarla a alguna comisión de Cabildo</a:t>
                      </a: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c).- Convocarla a todas las sesiones de Cabildo;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d).- Continuar con el pago de sus emolumentos;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e).- Darle un trato igualitario y en las mismas condiciones que al resto de los miembros del Cabildo; y</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f).- Implementar medidas de prevención encaminadas a erradicar las prácticas de violencia de género en todas sus dimensiones (talleres, capitación, sensibilización en el tema, etc.)</a:t>
                      </a:r>
                      <a:endParaRPr lang="es-MX" sz="1400" dirty="0">
                        <a:effectLst/>
                        <a:latin typeface="Arial"/>
                        <a:ea typeface="Times New Roman"/>
                        <a:cs typeface="Times New Roman"/>
                      </a:endParaRPr>
                    </a:p>
                  </a:txBody>
                  <a:tcPr marL="54561" marR="54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400" b="1" dirty="0">
                          <a:effectLst/>
                          <a:latin typeface="Arial"/>
                          <a:ea typeface="Times New Roman"/>
                          <a:cs typeface="Times New Roman"/>
                        </a:rPr>
                        <a:t>Cumplimiento</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NO</a:t>
                      </a:r>
                      <a:endParaRPr lang="es-MX" sz="1400" dirty="0">
                        <a:effectLst/>
                        <a:latin typeface="Arial"/>
                        <a:ea typeface="Times New Roman"/>
                        <a:cs typeface="Times New Roman"/>
                      </a:endParaRPr>
                    </a:p>
                    <a:p>
                      <a:pPr algn="ctr">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Sin embargo, la actora no ha promovido incidente alguno</a:t>
                      </a:r>
                      <a:endParaRPr lang="es-MX" sz="1400" dirty="0">
                        <a:effectLst/>
                        <a:latin typeface="Arial"/>
                        <a:ea typeface="Times New Roman"/>
                        <a:cs typeface="Times New Roman"/>
                      </a:endParaRPr>
                    </a:p>
                  </a:txBody>
                  <a:tcPr marL="54561" marR="54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2262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6318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84305651"/>
              </p:ext>
            </p:extLst>
          </p:nvPr>
        </p:nvGraphicFramePr>
        <p:xfrm>
          <a:off x="457200" y="1772816"/>
          <a:ext cx="8229600" cy="3840480"/>
        </p:xfrm>
        <a:graphic>
          <a:graphicData uri="http://schemas.openxmlformats.org/drawingml/2006/table">
            <a:tbl>
              <a:tblPr firstRow="1" firstCol="1" bandRow="1"/>
              <a:tblGrid>
                <a:gridCol w="2743200"/>
                <a:gridCol w="2743200"/>
                <a:gridCol w="2743200"/>
              </a:tblGrid>
              <a:tr h="1811383">
                <a:tc>
                  <a:txBody>
                    <a:bodyPr/>
                    <a:lstStyle/>
                    <a:p>
                      <a:pPr marL="457200" algn="just">
                        <a:spcAft>
                          <a:spcPts val="0"/>
                        </a:spcAft>
                      </a:pPr>
                      <a:r>
                        <a:rPr lang="es-ES_tradnl" sz="1400" b="1" dirty="0">
                          <a:effectLst/>
                          <a:latin typeface="Arial"/>
                          <a:ea typeface="Times New Roman"/>
                          <a:cs typeface="Times New Roman"/>
                        </a:rPr>
                        <a:t>Expediente</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TEECH/JDC/021/2016</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Partes</a:t>
                      </a:r>
                      <a:endParaRPr lang="es-MX" sz="1400" dirty="0">
                        <a:effectLst/>
                        <a:latin typeface="Arial"/>
                        <a:ea typeface="Times New Roman"/>
                        <a:cs typeface="Times New Roman"/>
                      </a:endParaRPr>
                    </a:p>
                    <a:p>
                      <a:pPr marL="457200" algn="just">
                        <a:spcAft>
                          <a:spcPts val="0"/>
                        </a:spcAft>
                      </a:pPr>
                      <a:r>
                        <a:rPr lang="es-ES_tradnl" sz="1400" dirty="0" err="1">
                          <a:effectLst/>
                          <a:latin typeface="Arial"/>
                          <a:ea typeface="Times New Roman"/>
                          <a:cs typeface="Times New Roman"/>
                        </a:rPr>
                        <a:t>Glendy</a:t>
                      </a:r>
                      <a:r>
                        <a:rPr lang="es-ES_tradnl" sz="1400" dirty="0">
                          <a:effectLst/>
                          <a:latin typeface="Arial"/>
                          <a:ea typeface="Times New Roman"/>
                          <a:cs typeface="Times New Roman"/>
                        </a:rPr>
                        <a:t> Coello Caballero, Regidora del Ayuntamiento de </a:t>
                      </a:r>
                      <a:r>
                        <a:rPr lang="es-ES_tradnl" sz="1400" b="1" u="sng" dirty="0">
                          <a:effectLst/>
                          <a:latin typeface="Arial"/>
                          <a:ea typeface="Times New Roman"/>
                          <a:cs typeface="Times New Roman"/>
                        </a:rPr>
                        <a:t>Venustiano Carranza</a:t>
                      </a:r>
                      <a:r>
                        <a:rPr lang="es-ES_tradnl" sz="1400" dirty="0">
                          <a:effectLst/>
                          <a:latin typeface="Arial"/>
                          <a:ea typeface="Times New Roman"/>
                          <a:cs typeface="Times New Roman"/>
                        </a:rPr>
                        <a:t>, Chiapas en contra del Presidente Municipal del referido Ayuntamiento.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Acto impugnado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No le permiten el desempeño de sus funciones y existen actos de discriminación y violencia política de género.</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Resolución</a:t>
                      </a:r>
                      <a:endParaRPr lang="es-MX" sz="1400" dirty="0">
                        <a:effectLst/>
                        <a:latin typeface="Arial"/>
                        <a:ea typeface="Times New Roman"/>
                        <a:cs typeface="Times New Roman"/>
                      </a:endParaRPr>
                    </a:p>
                    <a:p>
                      <a:pPr marL="457200" algn="just">
                        <a:spcAft>
                          <a:spcPts val="0"/>
                        </a:spcAft>
                      </a:pPr>
                      <a:r>
                        <a:rPr lang="es-ES_tradnl" sz="1400" b="1" u="none" strike="noStrike"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10/nov/2016</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Se </a:t>
                      </a:r>
                      <a:r>
                        <a:rPr lang="es-ES_tradnl" sz="1400" b="1" u="sng" dirty="0">
                          <a:effectLst/>
                          <a:latin typeface="Arial"/>
                          <a:ea typeface="Times New Roman"/>
                          <a:cs typeface="Times New Roman"/>
                        </a:rPr>
                        <a:t>sobreseyó</a:t>
                      </a:r>
                      <a:r>
                        <a:rPr lang="es-ES_tradnl" sz="1400" dirty="0">
                          <a:effectLst/>
                          <a:latin typeface="Arial"/>
                          <a:ea typeface="Times New Roman"/>
                          <a:cs typeface="Times New Roman"/>
                        </a:rPr>
                        <a:t>, luego de que la actora se desistió del juicio ciudadano.</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400" b="1" dirty="0">
                          <a:effectLst/>
                          <a:latin typeface="Arial"/>
                          <a:ea typeface="Times New Roman"/>
                          <a:cs typeface="Times New Roman"/>
                        </a:rPr>
                        <a:t>Cumplimiento</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NO</a:t>
                      </a:r>
                      <a:endParaRPr lang="es-MX" sz="1400" dirty="0">
                        <a:effectLst/>
                        <a:latin typeface="Arial"/>
                        <a:ea typeface="Times New Roman"/>
                        <a:cs typeface="Times New Roman"/>
                      </a:endParaRPr>
                    </a:p>
                    <a:p>
                      <a:pPr algn="ctr">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Sin embargo, la actora no ha promovido incidente alguno</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3264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95718523"/>
              </p:ext>
            </p:extLst>
          </p:nvPr>
        </p:nvGraphicFramePr>
        <p:xfrm>
          <a:off x="112001" y="4437112"/>
          <a:ext cx="7047790" cy="1402080"/>
        </p:xfrm>
        <a:graphic>
          <a:graphicData uri="http://schemas.openxmlformats.org/drawingml/2006/table">
            <a:tbl>
              <a:tblPr firstRow="1" firstCol="1" bandRow="1"/>
              <a:tblGrid>
                <a:gridCol w="3508640"/>
                <a:gridCol w="3539150"/>
              </a:tblGrid>
              <a:tr h="0">
                <a:tc>
                  <a:txBody>
                    <a:bodyPr/>
                    <a:lstStyle/>
                    <a:p>
                      <a:pPr algn="just">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600" dirty="0">
                          <a:effectLst/>
                          <a:latin typeface="Tahoma"/>
                          <a:ea typeface="Calibri"/>
                          <a:cs typeface="Times New Roman"/>
                        </a:rPr>
                        <a:t>La portada del primer número de la revista La Siempre Viva, en la que se expresan los objetivos de las fundadoras; data del sábado 7 de mayo de 1870, año 1, número 1.</a:t>
                      </a:r>
                      <a:endParaRPr lang="es-MX" sz="16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3635896" y="404664"/>
            <a:ext cx="4968552"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2).- 1870, mayo. La Siempre Viva. Rita Cetina funda la sociedad feminista “La Siempre Viva”. Esta sociedad luchó por los derechos de las mujeres en Yucatán y sus ideas inspiraron a Elva Carrillo Puerto, para impulsar el movimiento de lucha por el derecho al voto de las mujeres.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https://encrypted-tbn3.gstatic.com/images?q=tbn:ANd9GcTVQBvaSo24fYJddgazUJTarJ5YbpI6-kuj0vtE440G5X0Dc-C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1950" y="1063627"/>
            <a:ext cx="3483946" cy="525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93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82024272"/>
              </p:ext>
            </p:extLst>
          </p:nvPr>
        </p:nvGraphicFramePr>
        <p:xfrm>
          <a:off x="179512" y="116632"/>
          <a:ext cx="8712966" cy="6552728"/>
        </p:xfrm>
        <a:graphic>
          <a:graphicData uri="http://schemas.openxmlformats.org/drawingml/2006/table">
            <a:tbl>
              <a:tblPr firstRow="1" firstCol="1" bandRow="1"/>
              <a:tblGrid>
                <a:gridCol w="2592288"/>
                <a:gridCol w="3744416"/>
                <a:gridCol w="2376262"/>
              </a:tblGrid>
              <a:tr h="6552728">
                <a:tc>
                  <a:txBody>
                    <a:bodyPr/>
                    <a:lstStyle/>
                    <a:p>
                      <a:pPr marL="457200" algn="just">
                        <a:spcAft>
                          <a:spcPts val="0"/>
                        </a:spcAft>
                      </a:pPr>
                      <a:r>
                        <a:rPr lang="es-ES_tradnl" sz="1400" b="1" dirty="0">
                          <a:effectLst/>
                          <a:latin typeface="Arial"/>
                          <a:ea typeface="Times New Roman"/>
                          <a:cs typeface="Times New Roman"/>
                        </a:rPr>
                        <a:t>Expediente</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TEECH/JDC/022/2016</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Partes</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Alma Nélida González </a:t>
                      </a:r>
                      <a:r>
                        <a:rPr lang="es-ES_tradnl" sz="1400" dirty="0" err="1">
                          <a:effectLst/>
                          <a:latin typeface="Arial"/>
                          <a:ea typeface="Times New Roman"/>
                          <a:cs typeface="Times New Roman"/>
                        </a:rPr>
                        <a:t>Roblero</a:t>
                      </a:r>
                      <a:r>
                        <a:rPr lang="es-ES_tradnl" sz="1400" dirty="0">
                          <a:effectLst/>
                          <a:latin typeface="Arial"/>
                          <a:ea typeface="Times New Roman"/>
                          <a:cs typeface="Times New Roman"/>
                        </a:rPr>
                        <a:t>, Regidora del Ayuntamiento de </a:t>
                      </a:r>
                      <a:r>
                        <a:rPr lang="es-ES_tradnl" sz="1400" b="1" u="sng" dirty="0" err="1">
                          <a:effectLst/>
                          <a:latin typeface="Arial"/>
                          <a:ea typeface="Times New Roman"/>
                          <a:cs typeface="Times New Roman"/>
                        </a:rPr>
                        <a:t>Motozintla</a:t>
                      </a:r>
                      <a:r>
                        <a:rPr lang="es-ES_tradnl" sz="1400" b="1" u="sng" dirty="0">
                          <a:effectLst/>
                          <a:latin typeface="Arial"/>
                          <a:ea typeface="Times New Roman"/>
                          <a:cs typeface="Times New Roman"/>
                        </a:rPr>
                        <a:t>,</a:t>
                      </a:r>
                      <a:r>
                        <a:rPr lang="es-ES_tradnl" sz="1400" dirty="0">
                          <a:effectLst/>
                          <a:latin typeface="Arial"/>
                          <a:ea typeface="Times New Roman"/>
                          <a:cs typeface="Times New Roman"/>
                        </a:rPr>
                        <a:t> Chiapas en contra del Presidente Municipal del referido Ayuntamiento.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Acto impugnado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No le permiten el ejercicio de las funciones inherentes al cargo, al no permitirle participar en las sesiones de cabildo por falta de convocatoria, le niegan el conocimiento del estado que guarda la cuenta pública y la documentación concerniente a las actividades cotidianas del encargo, lo cual constituye actos de discriminación, inequidad y violencia política de género.</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Resolución</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10/nov/2016</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Se </a:t>
                      </a:r>
                      <a:r>
                        <a:rPr lang="es-ES_tradnl" sz="1400" b="1" u="sng" dirty="0">
                          <a:effectLst/>
                          <a:latin typeface="Arial"/>
                          <a:ea typeface="Times New Roman"/>
                          <a:cs typeface="Times New Roman"/>
                        </a:rPr>
                        <a:t>condenó</a:t>
                      </a:r>
                      <a:r>
                        <a:rPr lang="es-ES_tradnl" sz="1400" dirty="0">
                          <a:effectLst/>
                          <a:latin typeface="Arial"/>
                          <a:ea typeface="Times New Roman"/>
                          <a:cs typeface="Times New Roman"/>
                        </a:rPr>
                        <a:t> a la autoridad demandada, a: </a:t>
                      </a:r>
                      <a:endParaRPr lang="es-MX" sz="1400" dirty="0">
                        <a:effectLst/>
                        <a:latin typeface="Arial"/>
                        <a:ea typeface="Times New Roman"/>
                        <a:cs typeface="Times New Roman"/>
                      </a:endParaRPr>
                    </a:p>
                    <a:p>
                      <a:pPr marL="172085" indent="-172085" algn="just">
                        <a:spcAft>
                          <a:spcPts val="0"/>
                        </a:spcAft>
                      </a:pPr>
                      <a:r>
                        <a:rPr lang="es-ES_tradnl" sz="1400" dirty="0">
                          <a:effectLst/>
                          <a:latin typeface="Arial"/>
                          <a:ea typeface="Times New Roman"/>
                          <a:cs typeface="Times New Roman"/>
                        </a:rPr>
                        <a:t>a).- Expedir las convocatorias a sesiones de Cabildo, en término de la Ley </a:t>
                      </a:r>
                      <a:r>
                        <a:rPr lang="es-ES_tradnl" sz="1400" dirty="0" err="1">
                          <a:effectLst/>
                          <a:latin typeface="Arial"/>
                          <a:ea typeface="Times New Roman"/>
                          <a:cs typeface="Times New Roman"/>
                        </a:rPr>
                        <a:t>Org</a:t>
                      </a:r>
                      <a:r>
                        <a:rPr lang="es-ES_tradnl" sz="1400" dirty="0">
                          <a:effectLst/>
                          <a:latin typeface="Arial"/>
                          <a:ea typeface="Times New Roman"/>
                          <a:cs typeface="Times New Roman"/>
                        </a:rPr>
                        <a:t>. Municipal del Estado de Chiapas;</a:t>
                      </a:r>
                      <a:endParaRPr lang="es-MX" sz="1400" dirty="0">
                        <a:effectLst/>
                        <a:latin typeface="Arial"/>
                        <a:ea typeface="Times New Roman"/>
                        <a:cs typeface="Times New Roman"/>
                      </a:endParaRPr>
                    </a:p>
                    <a:p>
                      <a:pPr marL="172085" indent="-172085" algn="just">
                        <a:spcAft>
                          <a:spcPts val="0"/>
                        </a:spcAft>
                      </a:pPr>
                      <a:r>
                        <a:rPr lang="es-ES_tradnl" sz="1400" dirty="0">
                          <a:effectLst/>
                          <a:latin typeface="Arial"/>
                          <a:ea typeface="Times New Roman"/>
                          <a:cs typeface="Times New Roman"/>
                        </a:rPr>
                        <a:t>b).- Convocar y comunicar por escrito a la actora, de todas las sesiones de Cabildo; </a:t>
                      </a:r>
                      <a:endParaRPr lang="es-MX" sz="1400" dirty="0">
                        <a:effectLst/>
                        <a:latin typeface="Arial"/>
                        <a:ea typeface="Times New Roman"/>
                        <a:cs typeface="Times New Roman"/>
                      </a:endParaRPr>
                    </a:p>
                    <a:p>
                      <a:pPr marL="172085" indent="-172085" algn="just">
                        <a:spcAft>
                          <a:spcPts val="0"/>
                        </a:spcAft>
                      </a:pPr>
                      <a:r>
                        <a:rPr lang="es-ES_tradnl" sz="1400" dirty="0">
                          <a:effectLst/>
                          <a:latin typeface="Arial"/>
                          <a:ea typeface="Times New Roman"/>
                          <a:cs typeface="Times New Roman"/>
                        </a:rPr>
                        <a:t>c).- Proporcionarle el acceso a la documentación concerniente a las actividades propias de su encomienda pública como Regidora, tales como la cuenta pública y demás actuaciones;</a:t>
                      </a:r>
                      <a:endParaRPr lang="es-MX" sz="1400" dirty="0">
                        <a:effectLst/>
                        <a:latin typeface="Arial"/>
                        <a:ea typeface="Times New Roman"/>
                        <a:cs typeface="Times New Roman"/>
                      </a:endParaRPr>
                    </a:p>
                    <a:p>
                      <a:pPr marL="172085" indent="-172085" algn="just">
                        <a:spcAft>
                          <a:spcPts val="0"/>
                        </a:spcAft>
                      </a:pPr>
                      <a:r>
                        <a:rPr lang="es-ES_tradnl" sz="1400" dirty="0">
                          <a:effectLst/>
                          <a:latin typeface="Arial"/>
                          <a:ea typeface="Times New Roman"/>
                          <a:cs typeface="Times New Roman"/>
                        </a:rPr>
                        <a:t>d).- Eliminar cualquier impedimento o barrera que le impida a la actora el adecuado y correcto ejercicio de su función pública como Regidora; </a:t>
                      </a:r>
                      <a:endParaRPr lang="es-MX" sz="1400" dirty="0">
                        <a:effectLst/>
                        <a:latin typeface="Arial"/>
                        <a:ea typeface="Times New Roman"/>
                        <a:cs typeface="Times New Roman"/>
                      </a:endParaRPr>
                    </a:p>
                    <a:p>
                      <a:pPr marL="172085" indent="-172085" algn="just">
                        <a:spcAft>
                          <a:spcPts val="0"/>
                        </a:spcAft>
                      </a:pPr>
                      <a:r>
                        <a:rPr lang="es-ES_tradnl" sz="1400" dirty="0">
                          <a:effectLst/>
                          <a:latin typeface="Arial"/>
                          <a:ea typeface="Times New Roman"/>
                          <a:cs typeface="Times New Roman"/>
                        </a:rPr>
                        <a:t>e).- Darle un trato igualitario y en las mismas condiciones que al resto de los miembros del Cabildo; y</a:t>
                      </a:r>
                      <a:endParaRPr lang="es-MX" sz="1400" dirty="0">
                        <a:effectLst/>
                        <a:latin typeface="Arial"/>
                        <a:ea typeface="Times New Roman"/>
                        <a:cs typeface="Times New Roman"/>
                      </a:endParaRPr>
                    </a:p>
                    <a:p>
                      <a:pPr marL="172085" indent="-172085" algn="just">
                        <a:spcAft>
                          <a:spcPts val="0"/>
                        </a:spcAft>
                      </a:pPr>
                      <a:r>
                        <a:rPr lang="es-ES_tradnl" sz="1400" dirty="0">
                          <a:effectLst/>
                          <a:latin typeface="Arial"/>
                          <a:ea typeface="Times New Roman"/>
                          <a:cs typeface="Times New Roman"/>
                        </a:rPr>
                        <a:t>f).- Implementar medidas de prevención encaminadas a erradicar las prácticas de violencia de género en todas sus dimensiones (talleres, capitación, sensibilización en el tema, etc.)</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Cumplimiento</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NO</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Actora promovió Incidente de Incumplimiento de Sentencia, el cual se resolvió el 9 de mayo/2017; y la autoridad responsable aún no ha dado cumplimiento.</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2190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71253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6494237"/>
              </p:ext>
            </p:extLst>
          </p:nvPr>
        </p:nvGraphicFramePr>
        <p:xfrm>
          <a:off x="611560" y="404664"/>
          <a:ext cx="8229600" cy="5760720"/>
        </p:xfrm>
        <a:graphic>
          <a:graphicData uri="http://schemas.openxmlformats.org/drawingml/2006/table">
            <a:tbl>
              <a:tblPr firstRow="1" firstCol="1" bandRow="1"/>
              <a:tblGrid>
                <a:gridCol w="2743200"/>
                <a:gridCol w="2743200"/>
                <a:gridCol w="2743200"/>
              </a:tblGrid>
              <a:tr h="2647406">
                <a:tc>
                  <a:txBody>
                    <a:bodyPr/>
                    <a:lstStyle/>
                    <a:p>
                      <a:pPr marL="457200" algn="just">
                        <a:spcAft>
                          <a:spcPts val="0"/>
                        </a:spcAft>
                      </a:pPr>
                      <a:r>
                        <a:rPr lang="es-ES_tradnl" sz="1400" b="1" dirty="0">
                          <a:effectLst/>
                          <a:latin typeface="Arial"/>
                          <a:ea typeface="Times New Roman"/>
                          <a:cs typeface="Times New Roman"/>
                        </a:rPr>
                        <a:t>Expediente</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TEECH/JDC/026/2016</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PARTES</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María Etelvina Ordóñez Avendaño, Regidora del Ayuntamiento de </a:t>
                      </a:r>
                      <a:r>
                        <a:rPr lang="es-ES_tradnl" sz="1400" b="1" u="sng" dirty="0">
                          <a:effectLst/>
                          <a:latin typeface="Arial"/>
                          <a:ea typeface="Times New Roman"/>
                          <a:cs typeface="Times New Roman"/>
                        </a:rPr>
                        <a:t>Las Rosas</a:t>
                      </a:r>
                      <a:r>
                        <a:rPr lang="es-ES_tradnl" sz="1400" dirty="0">
                          <a:effectLst/>
                          <a:latin typeface="Arial"/>
                          <a:ea typeface="Times New Roman"/>
                          <a:cs typeface="Times New Roman"/>
                        </a:rPr>
                        <a:t>, Chiapas en contra de </a:t>
                      </a:r>
                      <a:r>
                        <a:rPr lang="es-ES_tradnl" sz="1400" b="1" dirty="0">
                          <a:effectLst/>
                          <a:latin typeface="Arial"/>
                          <a:ea typeface="Times New Roman"/>
                          <a:cs typeface="Times New Roman"/>
                        </a:rPr>
                        <a:t>la Presidenta</a:t>
                      </a:r>
                      <a:r>
                        <a:rPr lang="es-ES_tradnl" sz="1400" dirty="0">
                          <a:effectLst/>
                          <a:latin typeface="Arial"/>
                          <a:ea typeface="Times New Roman"/>
                          <a:cs typeface="Times New Roman"/>
                        </a:rPr>
                        <a:t> Municipal del referido Ayuntamiento.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ACTO IMPUGNADO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No le permiten el desempeño de sus funciones; ya que no le han tomado protesta del cargo, no la convocan a sesiones de Cabildo, le niegan el conocimiento del estado que guarda la cuenta pública y la documentación concerniente a las actividades cotidianas del encargo, lo cual constituye actos de discriminación, inequidad y violencia política de género.</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RESOLUCIÓN</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18/nov/2016</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Se </a:t>
                      </a:r>
                      <a:r>
                        <a:rPr lang="es-ES_tradnl" sz="1400" b="1" u="sng" dirty="0">
                          <a:effectLst/>
                          <a:latin typeface="Arial"/>
                          <a:ea typeface="Times New Roman"/>
                          <a:cs typeface="Times New Roman"/>
                        </a:rPr>
                        <a:t>condenó</a:t>
                      </a:r>
                      <a:r>
                        <a:rPr lang="es-ES_tradnl" sz="1400" dirty="0">
                          <a:effectLst/>
                          <a:latin typeface="Arial"/>
                          <a:ea typeface="Times New Roman"/>
                          <a:cs typeface="Times New Roman"/>
                        </a:rPr>
                        <a:t> a la autoridad demandada, a: </a:t>
                      </a:r>
                      <a:endParaRPr lang="es-MX" sz="1400" dirty="0">
                        <a:effectLst/>
                        <a:latin typeface="Arial"/>
                        <a:ea typeface="Times New Roman"/>
                        <a:cs typeface="Times New Roman"/>
                      </a:endParaRPr>
                    </a:p>
                    <a:p>
                      <a:pPr marL="173990" indent="-173990" algn="just">
                        <a:spcAft>
                          <a:spcPts val="0"/>
                        </a:spcAft>
                      </a:pPr>
                      <a:r>
                        <a:rPr lang="es-ES_tradnl" sz="1400" dirty="0">
                          <a:effectLst/>
                          <a:latin typeface="Arial"/>
                          <a:ea typeface="Times New Roman"/>
                          <a:cs typeface="Times New Roman"/>
                        </a:rPr>
                        <a:t>a).- Tomarle protesta del cargo conferido a la actora, como Regidora;</a:t>
                      </a:r>
                      <a:endParaRPr lang="es-MX" sz="1400" dirty="0">
                        <a:effectLst/>
                        <a:latin typeface="Arial"/>
                        <a:ea typeface="Times New Roman"/>
                        <a:cs typeface="Times New Roman"/>
                      </a:endParaRPr>
                    </a:p>
                    <a:p>
                      <a:pPr marL="173990" indent="-173990" algn="just">
                        <a:spcAft>
                          <a:spcPts val="0"/>
                        </a:spcAft>
                      </a:pPr>
                      <a:r>
                        <a:rPr lang="es-ES_tradnl" sz="1400" dirty="0">
                          <a:effectLst/>
                          <a:latin typeface="Arial"/>
                          <a:ea typeface="Times New Roman"/>
                          <a:cs typeface="Times New Roman"/>
                        </a:rPr>
                        <a:t>b).- Integrarla a alguna comisión de Cabildo; </a:t>
                      </a:r>
                      <a:endParaRPr lang="es-MX" sz="1400" dirty="0">
                        <a:effectLst/>
                        <a:latin typeface="Arial"/>
                        <a:ea typeface="Times New Roman"/>
                        <a:cs typeface="Times New Roman"/>
                      </a:endParaRPr>
                    </a:p>
                    <a:p>
                      <a:pPr marL="173990" indent="-173990" algn="just">
                        <a:spcAft>
                          <a:spcPts val="0"/>
                        </a:spcAft>
                      </a:pPr>
                      <a:r>
                        <a:rPr lang="es-ES_tradnl" sz="1400" dirty="0">
                          <a:effectLst/>
                          <a:latin typeface="Arial"/>
                          <a:ea typeface="Times New Roman"/>
                          <a:cs typeface="Times New Roman"/>
                        </a:rPr>
                        <a:t>c).- Convocarla a todas las sesiones de Cabildo; </a:t>
                      </a:r>
                      <a:endParaRPr lang="es-MX" sz="1400" dirty="0">
                        <a:effectLst/>
                        <a:latin typeface="Arial"/>
                        <a:ea typeface="Times New Roman"/>
                        <a:cs typeface="Times New Roman"/>
                      </a:endParaRPr>
                    </a:p>
                    <a:p>
                      <a:pPr marL="173990" indent="-173990" algn="just">
                        <a:spcAft>
                          <a:spcPts val="0"/>
                        </a:spcAft>
                      </a:pPr>
                      <a:r>
                        <a:rPr lang="es-ES_tradnl" sz="1400" dirty="0">
                          <a:effectLst/>
                          <a:latin typeface="Arial"/>
                          <a:ea typeface="Times New Roman"/>
                          <a:cs typeface="Times New Roman"/>
                        </a:rPr>
                        <a:t>d).- Que le proporcionen el acceso a la documentación concerniente a las actividades propias de su encomienda pública como Regidora (cuenta pública, etc.); y</a:t>
                      </a:r>
                      <a:endParaRPr lang="es-MX" sz="1400" dirty="0">
                        <a:effectLst/>
                        <a:latin typeface="Arial"/>
                        <a:ea typeface="Times New Roman"/>
                        <a:cs typeface="Times New Roman"/>
                      </a:endParaRPr>
                    </a:p>
                    <a:p>
                      <a:pPr marL="173990" indent="-173990" algn="just">
                        <a:spcAft>
                          <a:spcPts val="0"/>
                        </a:spcAft>
                      </a:pPr>
                      <a:r>
                        <a:rPr lang="es-ES_tradnl" sz="1400" dirty="0">
                          <a:effectLst/>
                          <a:latin typeface="Arial"/>
                          <a:ea typeface="Times New Roman"/>
                          <a:cs typeface="Times New Roman"/>
                        </a:rPr>
                        <a:t>e).- Implementar medidas de prevención encaminadas a erradicar las prácticas de violencia de género en todas sus dimensiones (talleres, capitación, sensibilización en el tema, etc.).</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400" b="1" dirty="0">
                          <a:effectLst/>
                          <a:latin typeface="Arial"/>
                          <a:ea typeface="Times New Roman"/>
                          <a:cs typeface="Times New Roman"/>
                        </a:rPr>
                        <a:t>CUMPLIMIENTO</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NO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Sin embargo, la actora no ha promovido incidente alguno</a:t>
                      </a:r>
                      <a:endParaRPr lang="es-MX" sz="1400" dirty="0">
                        <a:effectLst/>
                        <a:latin typeface="Arial"/>
                        <a:ea typeface="Times New Roman"/>
                        <a:cs typeface="Times New Roman"/>
                      </a:endParaRPr>
                    </a:p>
                  </a:txBody>
                  <a:tcPr marL="52251" marR="5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2490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6373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04745040"/>
              </p:ext>
            </p:extLst>
          </p:nvPr>
        </p:nvGraphicFramePr>
        <p:xfrm>
          <a:off x="462849" y="764704"/>
          <a:ext cx="8229600" cy="4907280"/>
        </p:xfrm>
        <a:graphic>
          <a:graphicData uri="http://schemas.openxmlformats.org/drawingml/2006/table">
            <a:tbl>
              <a:tblPr firstRow="1" firstCol="1" bandRow="1"/>
              <a:tblGrid>
                <a:gridCol w="2743532"/>
                <a:gridCol w="2743034"/>
                <a:gridCol w="2743034"/>
              </a:tblGrid>
              <a:tr h="2439581">
                <a:tc>
                  <a:txBody>
                    <a:bodyPr/>
                    <a:lstStyle/>
                    <a:p>
                      <a:pPr marL="457200" algn="just">
                        <a:spcAft>
                          <a:spcPts val="0"/>
                        </a:spcAft>
                      </a:pPr>
                      <a:r>
                        <a:rPr lang="es-ES_tradnl" sz="1400" b="1" dirty="0">
                          <a:effectLst/>
                          <a:latin typeface="Arial"/>
                          <a:ea typeface="Times New Roman"/>
                          <a:cs typeface="Times New Roman"/>
                        </a:rPr>
                        <a:t>EXPEDIENTE</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TEECH/JDC/027/2016</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PARTES</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Mariela Gómez Álvarez, Síndica del Ayuntamiento de </a:t>
                      </a:r>
                      <a:r>
                        <a:rPr lang="es-ES_tradnl" sz="1400" b="1" u="sng" dirty="0" err="1">
                          <a:effectLst/>
                          <a:latin typeface="Arial"/>
                          <a:ea typeface="Times New Roman"/>
                          <a:cs typeface="Times New Roman"/>
                        </a:rPr>
                        <a:t>Tapilula</a:t>
                      </a:r>
                      <a:r>
                        <a:rPr lang="es-ES_tradnl" sz="1400" dirty="0">
                          <a:effectLst/>
                          <a:latin typeface="Arial"/>
                          <a:ea typeface="Times New Roman"/>
                          <a:cs typeface="Times New Roman"/>
                        </a:rPr>
                        <a:t>, Chiapas en contra del Presidente Municipal del referido Ayuntamiento.</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ACTO IMPUGNADO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No le permiten el desempeño de sus funciones y existen actos de discriminación y violencia política de género.</a:t>
                      </a:r>
                      <a:endParaRPr lang="es-MX" sz="1400" dirty="0">
                        <a:effectLst/>
                        <a:latin typeface="Arial"/>
                        <a:ea typeface="Times New Roman"/>
                        <a:cs typeface="Times New Roman"/>
                      </a:endParaRPr>
                    </a:p>
                  </a:txBody>
                  <a:tcPr marL="53814" marR="53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RESOLUCIÓN</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03/mar/2016</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b="1" u="sng" dirty="0">
                          <a:effectLst/>
                          <a:latin typeface="Arial"/>
                          <a:ea typeface="Times New Roman"/>
                          <a:cs typeface="Times New Roman"/>
                        </a:rPr>
                        <a:t>No se acreditaron los agravios de la actora</a:t>
                      </a:r>
                      <a:r>
                        <a:rPr lang="es-ES_tradnl" sz="1400" dirty="0">
                          <a:effectLst/>
                          <a:latin typeface="Arial"/>
                          <a:ea typeface="Times New Roman"/>
                          <a:cs typeface="Times New Roman"/>
                        </a:rPr>
                        <a:t>; sin embargo, se consideró que es una obligación de todas las autoridades en el ámbito de sus atribuciones, no solo investigar, sancionar y reparar la posible afectación de derecho político-electorales de las mujeres cuando aleguen violencia política de género, sino también prevenirlos con la debida diligencia. Por lo que al advertir este Tribunal, roces y diferencias entre las partes, las </a:t>
                      </a:r>
                      <a:r>
                        <a:rPr lang="es-ES_tradnl" sz="1400" b="1" dirty="0">
                          <a:effectLst/>
                          <a:latin typeface="Arial"/>
                          <a:ea typeface="Times New Roman"/>
                          <a:cs typeface="Times New Roman"/>
                        </a:rPr>
                        <a:t>conminó </a:t>
                      </a:r>
                      <a:r>
                        <a:rPr lang="es-ES_tradnl" sz="1400" dirty="0">
                          <a:effectLst/>
                          <a:latin typeface="Arial"/>
                          <a:ea typeface="Times New Roman"/>
                          <a:cs typeface="Times New Roman"/>
                        </a:rPr>
                        <a:t>para que tomaran las acciones necesarias, a efecto de conciliar sus diferencias, en beneficio de la ciudadanía del Municipio de </a:t>
                      </a:r>
                      <a:r>
                        <a:rPr lang="es-ES_tradnl" sz="1400" dirty="0" err="1">
                          <a:effectLst/>
                          <a:latin typeface="Arial"/>
                          <a:ea typeface="Times New Roman"/>
                          <a:cs typeface="Times New Roman"/>
                        </a:rPr>
                        <a:t>Tapilula</a:t>
                      </a:r>
                      <a:r>
                        <a:rPr lang="es-ES_tradnl" sz="1400" dirty="0">
                          <a:effectLst/>
                          <a:latin typeface="Arial"/>
                          <a:ea typeface="Times New Roman"/>
                          <a:cs typeface="Times New Roman"/>
                        </a:rPr>
                        <a:t>, Chiapas.</a:t>
                      </a:r>
                      <a:endParaRPr lang="es-MX" sz="1400" dirty="0">
                        <a:effectLst/>
                        <a:latin typeface="Arial"/>
                        <a:ea typeface="Times New Roman"/>
                        <a:cs typeface="Times New Roman"/>
                      </a:endParaRPr>
                    </a:p>
                    <a:p>
                      <a:pPr marL="457200" algn="just">
                        <a:spcAft>
                          <a:spcPts val="0"/>
                        </a:spcAft>
                      </a:pPr>
                      <a:r>
                        <a:rPr lang="es-ES_tradnl" sz="1400" b="1" dirty="0">
                          <a:solidFill>
                            <a:srgbClr val="FF0000"/>
                          </a:solidFill>
                          <a:effectLst/>
                          <a:latin typeface="Arial"/>
                          <a:ea typeface="Times New Roman"/>
                          <a:cs typeface="Times New Roman"/>
                        </a:rPr>
                        <a:t>SX-JDC-261/2017</a:t>
                      </a:r>
                      <a:endParaRPr lang="es-MX" sz="1400" dirty="0">
                        <a:effectLst/>
                        <a:latin typeface="Arial"/>
                        <a:ea typeface="Times New Roman"/>
                        <a:cs typeface="Times New Roman"/>
                      </a:endParaRPr>
                    </a:p>
                  </a:txBody>
                  <a:tcPr marL="53814" marR="53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400" b="1" dirty="0">
                          <a:effectLst/>
                          <a:latin typeface="Arial"/>
                          <a:ea typeface="Times New Roman"/>
                          <a:cs typeface="Times New Roman"/>
                        </a:rPr>
                        <a:t>CUMPLIMIENTO</a:t>
                      </a:r>
                      <a:endParaRPr lang="es-MX" sz="1400" dirty="0">
                        <a:effectLst/>
                        <a:latin typeface="Arial"/>
                        <a:ea typeface="Times New Roman"/>
                        <a:cs typeface="Times New Roman"/>
                      </a:endParaRPr>
                    </a:p>
                    <a:p>
                      <a:pPr marL="457200" algn="just">
                        <a:spcAft>
                          <a:spcPts val="0"/>
                        </a:spcAft>
                      </a:pPr>
                      <a:r>
                        <a:rPr lang="es-ES_tradnl" sz="1400" b="1" u="none" strike="noStrike"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NO</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dirty="0">
                          <a:effectLst/>
                          <a:latin typeface="Arial"/>
                          <a:ea typeface="Times New Roman"/>
                          <a:cs typeface="Times New Roman"/>
                        </a:rPr>
                        <a:t>Actora impugnó ante Sala Xalapa</a:t>
                      </a:r>
                      <a:endParaRPr lang="es-MX" sz="1400" dirty="0">
                        <a:effectLst/>
                        <a:latin typeface="Arial"/>
                        <a:ea typeface="Times New Roman"/>
                        <a:cs typeface="Times New Roman"/>
                      </a:endParaRPr>
                    </a:p>
                    <a:p>
                      <a:pPr algn="ctr">
                        <a:spcAft>
                          <a:spcPts val="0"/>
                        </a:spcAft>
                      </a:pPr>
                      <a:r>
                        <a:rPr lang="es-ES_tradnl" sz="1400" b="1" dirty="0">
                          <a:solidFill>
                            <a:srgbClr val="FF0000"/>
                          </a:solidFill>
                          <a:effectLst/>
                          <a:latin typeface="Arial"/>
                          <a:ea typeface="Times New Roman"/>
                          <a:cs typeface="Times New Roman"/>
                        </a:rPr>
                        <a:t>SX-JDC-261/2017</a:t>
                      </a:r>
                      <a:endParaRPr lang="es-MX" sz="1400" dirty="0">
                        <a:effectLst/>
                        <a:latin typeface="Arial"/>
                        <a:ea typeface="Times New Roman"/>
                        <a:cs typeface="Times New Roman"/>
                      </a:endParaRPr>
                    </a:p>
                  </a:txBody>
                  <a:tcPr marL="53814" marR="53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2643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34194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71671803"/>
              </p:ext>
            </p:extLst>
          </p:nvPr>
        </p:nvGraphicFramePr>
        <p:xfrm>
          <a:off x="683568" y="1097280"/>
          <a:ext cx="8229600" cy="4053840"/>
        </p:xfrm>
        <a:graphic>
          <a:graphicData uri="http://schemas.openxmlformats.org/drawingml/2006/table">
            <a:tbl>
              <a:tblPr firstRow="1" firstCol="1" bandRow="1"/>
              <a:tblGrid>
                <a:gridCol w="2743200"/>
                <a:gridCol w="2743200"/>
                <a:gridCol w="2743200"/>
              </a:tblGrid>
              <a:tr h="1933668">
                <a:tc>
                  <a:txBody>
                    <a:bodyPr/>
                    <a:lstStyle/>
                    <a:p>
                      <a:pPr marL="457200" algn="just">
                        <a:spcAft>
                          <a:spcPts val="0"/>
                        </a:spcAft>
                      </a:pPr>
                      <a:r>
                        <a:rPr lang="es-ES_tradnl" sz="1400" b="1" dirty="0">
                          <a:effectLst/>
                          <a:latin typeface="Arial"/>
                          <a:ea typeface="Times New Roman"/>
                          <a:cs typeface="Times New Roman"/>
                        </a:rPr>
                        <a:t>EXPEDIENTE</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TEECH/JDC/05/2017</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PARTES</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Marta López Gómez, Regidora del Ayuntamiento de </a:t>
                      </a:r>
                      <a:r>
                        <a:rPr lang="es-ES_tradnl" sz="1400" b="1" u="sng" dirty="0">
                          <a:effectLst/>
                          <a:latin typeface="Arial"/>
                          <a:ea typeface="Times New Roman"/>
                          <a:cs typeface="Times New Roman"/>
                        </a:rPr>
                        <a:t>Santiago El Pinar</a:t>
                      </a:r>
                      <a:r>
                        <a:rPr lang="es-ES_tradnl" sz="1400" u="sng" dirty="0">
                          <a:effectLst/>
                          <a:latin typeface="Arial"/>
                          <a:ea typeface="Times New Roman"/>
                          <a:cs typeface="Times New Roman"/>
                        </a:rPr>
                        <a:t>,</a:t>
                      </a:r>
                      <a:r>
                        <a:rPr lang="es-ES_tradnl" sz="1400" dirty="0">
                          <a:effectLst/>
                          <a:latin typeface="Arial"/>
                          <a:ea typeface="Times New Roman"/>
                          <a:cs typeface="Times New Roman"/>
                        </a:rPr>
                        <a:t> Chiapas en contra de </a:t>
                      </a:r>
                      <a:r>
                        <a:rPr lang="es-ES_tradnl" sz="1400" b="1" dirty="0">
                          <a:effectLst/>
                          <a:latin typeface="Arial"/>
                          <a:ea typeface="Times New Roman"/>
                          <a:cs typeface="Times New Roman"/>
                        </a:rPr>
                        <a:t>la Presidenta</a:t>
                      </a:r>
                      <a:r>
                        <a:rPr lang="es-ES_tradnl" sz="1400" dirty="0">
                          <a:effectLst/>
                          <a:latin typeface="Arial"/>
                          <a:ea typeface="Times New Roman"/>
                          <a:cs typeface="Times New Roman"/>
                        </a:rPr>
                        <a:t> Municipal del referido Ayuntamiento.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ACTO IMPUGNADO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No le permiten el desempeño de sus funciones, no le pagan sus emolumentos,  y existen actos de discriminación y violencia política de género.</a:t>
                      </a:r>
                      <a:endParaRPr lang="es-MX" sz="14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RESOLUCIÓN</a:t>
                      </a:r>
                      <a:endParaRPr lang="es-MX" sz="1400" dirty="0">
                        <a:effectLst/>
                        <a:latin typeface="Arial"/>
                        <a:ea typeface="Times New Roman"/>
                        <a:cs typeface="Times New Roman"/>
                      </a:endParaRPr>
                    </a:p>
                    <a:p>
                      <a:pPr algn="ctr">
                        <a:spcAft>
                          <a:spcPts val="0"/>
                        </a:spcAft>
                      </a:pPr>
                      <a:r>
                        <a:rPr lang="es-ES" sz="1400" b="1" dirty="0">
                          <a:effectLst/>
                          <a:latin typeface="Arial"/>
                          <a:ea typeface="Calibri"/>
                          <a:cs typeface="Times New Roman"/>
                        </a:rPr>
                        <a:t>4-mayo-2017</a:t>
                      </a:r>
                      <a:endParaRPr lang="es-MX" sz="1400" dirty="0">
                        <a:effectLst/>
                        <a:latin typeface="Calibri"/>
                        <a:ea typeface="Calibri"/>
                        <a:cs typeface="Times New Roman"/>
                      </a:endParaRPr>
                    </a:p>
                    <a:p>
                      <a:pPr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algn="just">
                        <a:spcAft>
                          <a:spcPts val="0"/>
                        </a:spcAft>
                      </a:pPr>
                      <a:r>
                        <a:rPr lang="es-ES_tradnl" sz="1400" dirty="0">
                          <a:effectLst/>
                          <a:latin typeface="Arial"/>
                          <a:ea typeface="Times New Roman"/>
                          <a:cs typeface="Times New Roman"/>
                        </a:rPr>
                        <a:t>Se </a:t>
                      </a:r>
                      <a:r>
                        <a:rPr lang="es-ES_tradnl" sz="1400" b="1" u="sng" dirty="0">
                          <a:effectLst/>
                          <a:latin typeface="Arial"/>
                          <a:ea typeface="Times New Roman"/>
                          <a:cs typeface="Times New Roman"/>
                        </a:rPr>
                        <a:t>condenó</a:t>
                      </a:r>
                      <a:r>
                        <a:rPr lang="es-ES_tradnl" sz="1400" dirty="0">
                          <a:effectLst/>
                          <a:latin typeface="Arial"/>
                          <a:ea typeface="Times New Roman"/>
                          <a:cs typeface="Times New Roman"/>
                        </a:rPr>
                        <a:t> a la Presidenta del Ayuntamiento a: </a:t>
                      </a:r>
                      <a:endParaRPr lang="es-MX" sz="1400" dirty="0">
                        <a:effectLst/>
                        <a:latin typeface="Arial"/>
                        <a:ea typeface="Times New Roman"/>
                        <a:cs typeface="Times New Roman"/>
                      </a:endParaRPr>
                    </a:p>
                    <a:p>
                      <a:pPr marL="173355" indent="-173355" algn="just">
                        <a:spcAft>
                          <a:spcPts val="0"/>
                        </a:spcAft>
                      </a:pPr>
                      <a:r>
                        <a:rPr lang="es-ES_tradnl" sz="1400" dirty="0">
                          <a:effectLst/>
                          <a:latin typeface="Arial"/>
                          <a:ea typeface="Times New Roman"/>
                          <a:cs typeface="Times New Roman"/>
                        </a:rPr>
                        <a:t>a).- Que efectúe la toma de protesta a la actora;</a:t>
                      </a:r>
                      <a:endParaRPr lang="es-MX" sz="1400" dirty="0">
                        <a:effectLst/>
                        <a:latin typeface="Arial"/>
                        <a:ea typeface="Times New Roman"/>
                        <a:cs typeface="Times New Roman"/>
                      </a:endParaRPr>
                    </a:p>
                    <a:p>
                      <a:pPr marL="173355" indent="-173355" algn="just">
                        <a:spcAft>
                          <a:spcPts val="0"/>
                        </a:spcAft>
                      </a:pPr>
                      <a:r>
                        <a:rPr lang="es-ES_tradnl" sz="1400" dirty="0">
                          <a:effectLst/>
                          <a:latin typeface="Arial"/>
                          <a:ea typeface="Times New Roman"/>
                          <a:cs typeface="Times New Roman"/>
                        </a:rPr>
                        <a:t>b).- Que la integren en la o las comisiones conformadas en dicho Ayuntamiento;</a:t>
                      </a:r>
                      <a:endParaRPr lang="es-MX" sz="1400" dirty="0">
                        <a:effectLst/>
                        <a:latin typeface="Arial"/>
                        <a:ea typeface="Times New Roman"/>
                        <a:cs typeface="Times New Roman"/>
                      </a:endParaRPr>
                    </a:p>
                    <a:p>
                      <a:pPr marL="173355" indent="-173355" algn="just">
                        <a:spcAft>
                          <a:spcPts val="0"/>
                        </a:spcAft>
                      </a:pPr>
                      <a:r>
                        <a:rPr lang="es-ES_tradnl" sz="1400" dirty="0">
                          <a:effectLst/>
                          <a:latin typeface="Arial"/>
                          <a:ea typeface="Times New Roman"/>
                          <a:cs typeface="Times New Roman"/>
                        </a:rPr>
                        <a:t>c).- Que realicen el pago de las atribuciones o emolumentos a que tiene derecho; y</a:t>
                      </a:r>
                      <a:endParaRPr lang="es-MX" sz="1400" dirty="0">
                        <a:effectLst/>
                        <a:latin typeface="Arial"/>
                        <a:ea typeface="Times New Roman"/>
                        <a:cs typeface="Times New Roman"/>
                      </a:endParaRPr>
                    </a:p>
                    <a:p>
                      <a:pPr marL="173355" indent="-173355" algn="just">
                        <a:spcAft>
                          <a:spcPts val="0"/>
                        </a:spcAft>
                      </a:pPr>
                      <a:r>
                        <a:rPr lang="es-ES_tradnl" sz="1400" dirty="0">
                          <a:effectLst/>
                          <a:latin typeface="Arial"/>
                          <a:ea typeface="Times New Roman"/>
                          <a:cs typeface="Times New Roman"/>
                        </a:rPr>
                        <a:t>d).- Que efectué la difusión del resumen de la presente resolución traducido al </a:t>
                      </a:r>
                      <a:r>
                        <a:rPr lang="es-ES_tradnl" sz="1400" dirty="0" err="1">
                          <a:effectLst/>
                          <a:latin typeface="Arial"/>
                          <a:ea typeface="Times New Roman"/>
                          <a:cs typeface="Times New Roman"/>
                        </a:rPr>
                        <a:t>tsotsil</a:t>
                      </a:r>
                      <a:r>
                        <a:rPr lang="es-ES_tradnl" sz="1400" dirty="0">
                          <a:effectLst/>
                          <a:latin typeface="Arial"/>
                          <a:ea typeface="Times New Roman"/>
                          <a:cs typeface="Times New Roman"/>
                        </a:rPr>
                        <a:t> del norte alto.</a:t>
                      </a:r>
                      <a:endParaRPr lang="es-MX" sz="14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400" b="1" dirty="0">
                          <a:effectLst/>
                          <a:latin typeface="Arial"/>
                          <a:ea typeface="Times New Roman"/>
                          <a:cs typeface="Times New Roman"/>
                        </a:rPr>
                        <a:t>CUMPLIMIENTO</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NO</a:t>
                      </a:r>
                      <a:endParaRPr lang="es-MX" sz="1400" dirty="0">
                        <a:effectLst/>
                        <a:latin typeface="Arial"/>
                        <a:ea typeface="Times New Roman"/>
                        <a:cs typeface="Times New Roman"/>
                      </a:endParaRPr>
                    </a:p>
                    <a:p>
                      <a:pPr algn="ctr">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Sin embargo, la actora no ha promovido incidente alguno</a:t>
                      </a:r>
                      <a:endParaRPr lang="es-MX" sz="14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2895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6538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72610293"/>
              </p:ext>
            </p:extLst>
          </p:nvPr>
        </p:nvGraphicFramePr>
        <p:xfrm>
          <a:off x="251520" y="260648"/>
          <a:ext cx="8661648" cy="6217920"/>
        </p:xfrm>
        <a:graphic>
          <a:graphicData uri="http://schemas.openxmlformats.org/drawingml/2006/table">
            <a:tbl>
              <a:tblPr firstRow="1" firstCol="1" bandRow="1"/>
              <a:tblGrid>
                <a:gridCol w="2887216"/>
                <a:gridCol w="3377480"/>
                <a:gridCol w="2396952"/>
              </a:tblGrid>
              <a:tr h="4281694">
                <a:tc>
                  <a:txBody>
                    <a:bodyPr/>
                    <a:lstStyle/>
                    <a:p>
                      <a:pPr marL="457200" algn="just">
                        <a:spcAft>
                          <a:spcPts val="0"/>
                        </a:spcAft>
                      </a:pPr>
                      <a:r>
                        <a:rPr lang="es-ES_tradnl" sz="1200" b="1" dirty="0">
                          <a:effectLst/>
                          <a:latin typeface="Arial"/>
                          <a:ea typeface="Times New Roman"/>
                          <a:cs typeface="Times New Roman"/>
                        </a:rPr>
                        <a:t>EXPEDIENTE</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TEECH/JDC/07/2017</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 </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PARTES</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Isaura </a:t>
                      </a:r>
                      <a:r>
                        <a:rPr lang="es-ES_tradnl" sz="1200" dirty="0" err="1">
                          <a:effectLst/>
                          <a:latin typeface="Arial"/>
                          <a:ea typeface="Times New Roman"/>
                          <a:cs typeface="Times New Roman"/>
                        </a:rPr>
                        <a:t>Gloribelma</a:t>
                      </a:r>
                      <a:r>
                        <a:rPr lang="es-ES_tradnl" sz="1200" dirty="0">
                          <a:effectLst/>
                          <a:latin typeface="Arial"/>
                          <a:ea typeface="Times New Roman"/>
                          <a:cs typeface="Times New Roman"/>
                        </a:rPr>
                        <a:t> Ramírez Barrios, Regidora del Ayuntamiento de </a:t>
                      </a:r>
                      <a:r>
                        <a:rPr lang="es-ES_tradnl" sz="1200" b="1" u="sng" dirty="0" err="1">
                          <a:effectLst/>
                          <a:latin typeface="Arial"/>
                          <a:ea typeface="Times New Roman"/>
                          <a:cs typeface="Times New Roman"/>
                        </a:rPr>
                        <a:t>Motozintla</a:t>
                      </a:r>
                      <a:r>
                        <a:rPr lang="es-ES_tradnl" sz="1200" dirty="0">
                          <a:effectLst/>
                          <a:latin typeface="Arial"/>
                          <a:ea typeface="Times New Roman"/>
                          <a:cs typeface="Times New Roman"/>
                        </a:rPr>
                        <a:t>, Chiapas en contra del Presidente Municipal del referido Ayuntamiento.</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 </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ACTO IMPUGNADO</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No le permiten el ejercicio de las funciones inherentes al cargo, no le permiten participar en las sesiones de cabildo por falta de convocatoria, le niegan el conocimiento del estado que guarda la cuenta pública y la documentación concerniente a las actividades cotidianas del encargo, lo cual constituye actos de discriminación, inequidad y violencia política de género.</a:t>
                      </a:r>
                      <a:endParaRPr lang="es-MX" sz="12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b="1" dirty="0">
                          <a:effectLst/>
                          <a:latin typeface="Arial"/>
                          <a:ea typeface="Times New Roman"/>
                          <a:cs typeface="Times New Roman"/>
                        </a:rPr>
                        <a:t>RESOLUCIÓN</a:t>
                      </a:r>
                      <a:endParaRPr lang="es-MX" sz="1200" dirty="0">
                        <a:effectLst/>
                        <a:latin typeface="Arial"/>
                        <a:ea typeface="Times New Roman"/>
                        <a:cs typeface="Times New Roman"/>
                      </a:endParaRPr>
                    </a:p>
                    <a:p>
                      <a:pPr algn="ctr">
                        <a:spcAft>
                          <a:spcPts val="0"/>
                        </a:spcAft>
                      </a:pPr>
                      <a:r>
                        <a:rPr lang="es-ES" sz="1200" b="1" dirty="0">
                          <a:effectLst/>
                          <a:latin typeface="Arial"/>
                          <a:ea typeface="Calibri"/>
                          <a:cs typeface="Times New Roman"/>
                        </a:rPr>
                        <a:t>2-junio-2017</a:t>
                      </a:r>
                      <a:endParaRPr lang="es-MX" sz="1200" dirty="0">
                        <a:effectLst/>
                        <a:latin typeface="Calibri"/>
                        <a:ea typeface="Calibri"/>
                        <a:cs typeface="Times New Roman"/>
                      </a:endParaRPr>
                    </a:p>
                    <a:p>
                      <a:pPr algn="ctr">
                        <a:spcAft>
                          <a:spcPts val="0"/>
                        </a:spcAft>
                      </a:pPr>
                      <a:r>
                        <a:rPr lang="es-ES" sz="1200" b="1" dirty="0">
                          <a:effectLst/>
                          <a:latin typeface="Arial"/>
                          <a:ea typeface="Calibri"/>
                          <a:cs typeface="Times New Roman"/>
                        </a:rPr>
                        <a:t> </a:t>
                      </a:r>
                      <a:endParaRPr lang="es-MX" sz="1200" dirty="0">
                        <a:effectLst/>
                        <a:latin typeface="Calibri"/>
                        <a:ea typeface="Calibri"/>
                        <a:cs typeface="Times New Roman"/>
                      </a:endParaRPr>
                    </a:p>
                    <a:p>
                      <a:pPr algn="just">
                        <a:spcAft>
                          <a:spcPts val="0"/>
                        </a:spcAft>
                      </a:pPr>
                      <a:r>
                        <a:rPr lang="es-ES_tradnl" sz="1200" dirty="0">
                          <a:effectLst/>
                          <a:latin typeface="Arial"/>
                          <a:ea typeface="Times New Roman"/>
                          <a:cs typeface="Times New Roman"/>
                        </a:rPr>
                        <a:t>Se </a:t>
                      </a:r>
                      <a:r>
                        <a:rPr lang="es-ES_tradnl" sz="1200" b="1" u="sng" dirty="0">
                          <a:effectLst/>
                          <a:latin typeface="Arial"/>
                          <a:ea typeface="Times New Roman"/>
                          <a:cs typeface="Times New Roman"/>
                        </a:rPr>
                        <a:t>condenó</a:t>
                      </a:r>
                      <a:r>
                        <a:rPr lang="es-ES_tradnl" sz="1200" dirty="0">
                          <a:effectLst/>
                          <a:latin typeface="Arial"/>
                          <a:ea typeface="Times New Roman"/>
                          <a:cs typeface="Times New Roman"/>
                        </a:rPr>
                        <a:t> al Presidente del Ayuntamiento a: </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a).- El presidente municipal deberá asignar a la actora la comisión que integrará;</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b).- Proporcionarle el acceso a la documentación concerniente a las actividades propias de su encomienda pública como Regidora, tales como la cuenta pública y demás actuaciones;</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c).- Expedir las convocatorias a sesiones de Cabildo, en término de la Ley </a:t>
                      </a:r>
                      <a:r>
                        <a:rPr lang="es-ES_tradnl" sz="1200" dirty="0" err="1">
                          <a:effectLst/>
                          <a:latin typeface="Arial"/>
                          <a:ea typeface="Times New Roman"/>
                          <a:cs typeface="Times New Roman"/>
                        </a:rPr>
                        <a:t>Org</a:t>
                      </a:r>
                      <a:r>
                        <a:rPr lang="es-ES_tradnl" sz="1200" dirty="0">
                          <a:effectLst/>
                          <a:latin typeface="Arial"/>
                          <a:ea typeface="Times New Roman"/>
                          <a:cs typeface="Times New Roman"/>
                        </a:rPr>
                        <a:t>. Municipal del Estado de Chiapas;</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d).- Convocar y comunicar por escrito a la actora, de todas las sesiones de Cabildo; </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e).- Pago del monto total de emolumentos a los que la actora tiene derecho;</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f).- Eliminar cualquier impedimento o barrera que le impida a la actora el adecuado y correcto ejercicio de su función pública como Regidora; </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g).- Darle un trato igualitario y en las mismas condiciones que al resto de los miembros del Cabildo;</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h).- Implementar medidas de prevención encaminadas a erradicar las prácticas de violencia de género en todas sus dimensiones; e</a:t>
                      </a:r>
                      <a:endParaRPr lang="es-MX" sz="1200" dirty="0">
                        <a:effectLst/>
                        <a:latin typeface="Arial"/>
                        <a:ea typeface="Times New Roman"/>
                        <a:cs typeface="Times New Roman"/>
                      </a:endParaRPr>
                    </a:p>
                    <a:p>
                      <a:pPr marL="174625" indent="-174625" algn="just">
                        <a:spcAft>
                          <a:spcPts val="0"/>
                        </a:spcAft>
                      </a:pPr>
                      <a:r>
                        <a:rPr lang="es-ES_tradnl" sz="1200" dirty="0">
                          <a:effectLst/>
                          <a:latin typeface="Arial"/>
                          <a:ea typeface="Times New Roman"/>
                          <a:cs typeface="Times New Roman"/>
                        </a:rPr>
                        <a:t>i).- Se abstengan de causar actos de molestia en contra de la citada ciudadana y le brinden las facilidades necesarias para el ejercicio de las funciones inherentes al cargo de Regidora de Representación Proporcional.</a:t>
                      </a:r>
                      <a:endParaRPr lang="es-MX" sz="12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200" b="1" dirty="0">
                          <a:effectLst/>
                          <a:latin typeface="Arial"/>
                          <a:ea typeface="Times New Roman"/>
                          <a:cs typeface="Times New Roman"/>
                        </a:rPr>
                        <a:t>CUMPLIMIENTO</a:t>
                      </a:r>
                      <a:endParaRPr lang="es-MX" sz="1200" dirty="0">
                        <a:effectLst/>
                        <a:latin typeface="Arial"/>
                        <a:ea typeface="Times New Roman"/>
                        <a:cs typeface="Times New Roman"/>
                      </a:endParaRPr>
                    </a:p>
                    <a:p>
                      <a:pPr marL="457200" algn="just">
                        <a:spcAft>
                          <a:spcPts val="0"/>
                        </a:spcAft>
                      </a:pPr>
                      <a:r>
                        <a:rPr lang="es-ES_tradnl" sz="1200" b="1" u="none" strike="noStrike" dirty="0">
                          <a:effectLst/>
                          <a:latin typeface="Arial"/>
                          <a:ea typeface="Times New Roman"/>
                          <a:cs typeface="Times New Roman"/>
                        </a:rPr>
                        <a:t> </a:t>
                      </a:r>
                      <a:endParaRPr lang="es-MX" sz="1200" dirty="0">
                        <a:effectLst/>
                        <a:latin typeface="Arial"/>
                        <a:ea typeface="Times New Roman"/>
                        <a:cs typeface="Times New Roman"/>
                      </a:endParaRPr>
                    </a:p>
                    <a:p>
                      <a:pPr algn="ctr">
                        <a:spcAft>
                          <a:spcPts val="0"/>
                        </a:spcAft>
                      </a:pPr>
                      <a:r>
                        <a:rPr lang="es-ES_tradnl" sz="1200" b="1" dirty="0">
                          <a:effectLst/>
                          <a:latin typeface="Arial"/>
                          <a:ea typeface="Times New Roman"/>
                          <a:cs typeface="Times New Roman"/>
                        </a:rPr>
                        <a:t>NO</a:t>
                      </a:r>
                      <a:endParaRPr lang="es-MX" sz="1200" dirty="0">
                        <a:effectLst/>
                        <a:latin typeface="Arial"/>
                        <a:ea typeface="Times New Roman"/>
                        <a:cs typeface="Times New Roman"/>
                      </a:endParaRPr>
                    </a:p>
                    <a:p>
                      <a:pPr algn="ctr">
                        <a:spcAft>
                          <a:spcPts val="0"/>
                        </a:spcAft>
                      </a:pPr>
                      <a:r>
                        <a:rPr lang="es-ES_tradnl" sz="1200" b="1" dirty="0">
                          <a:effectLst/>
                          <a:latin typeface="Arial"/>
                          <a:ea typeface="Times New Roman"/>
                          <a:cs typeface="Times New Roman"/>
                        </a:rPr>
                        <a:t> </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Sin embargo, la actora no ha promovido incidente alguno</a:t>
                      </a:r>
                      <a:endParaRPr lang="es-MX" sz="12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482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29645999"/>
              </p:ext>
            </p:extLst>
          </p:nvPr>
        </p:nvGraphicFramePr>
        <p:xfrm>
          <a:off x="107504" y="188640"/>
          <a:ext cx="8928990" cy="6400800"/>
        </p:xfrm>
        <a:graphic>
          <a:graphicData uri="http://schemas.openxmlformats.org/drawingml/2006/table">
            <a:tbl>
              <a:tblPr firstRow="1" firstCol="1" bandRow="1"/>
              <a:tblGrid>
                <a:gridCol w="2808311"/>
                <a:gridCol w="3623589"/>
                <a:gridCol w="2497090"/>
              </a:tblGrid>
              <a:tr h="4525963">
                <a:tc>
                  <a:txBody>
                    <a:bodyPr/>
                    <a:lstStyle/>
                    <a:p>
                      <a:pPr marL="457200" algn="just">
                        <a:spcAft>
                          <a:spcPts val="0"/>
                        </a:spcAft>
                      </a:pPr>
                      <a:r>
                        <a:rPr lang="es-ES_tradnl" sz="1200" b="1" dirty="0">
                          <a:effectLst/>
                          <a:latin typeface="Arial"/>
                          <a:ea typeface="Times New Roman"/>
                          <a:cs typeface="Times New Roman"/>
                        </a:rPr>
                        <a:t>EXPEDIENTE</a:t>
                      </a:r>
                      <a:endParaRPr lang="es-MX" sz="1200" dirty="0">
                        <a:effectLst/>
                        <a:latin typeface="Arial"/>
                        <a:ea typeface="Times New Roman"/>
                        <a:cs typeface="Times New Roman"/>
                      </a:endParaRPr>
                    </a:p>
                    <a:p>
                      <a:pPr algn="just">
                        <a:spcAft>
                          <a:spcPts val="0"/>
                        </a:spcAft>
                      </a:pPr>
                      <a:r>
                        <a:rPr lang="es-ES_tradnl" sz="1200" b="1" dirty="0">
                          <a:effectLst/>
                          <a:latin typeface="Arial"/>
                          <a:ea typeface="Times New Roman"/>
                          <a:cs typeface="Times New Roman"/>
                        </a:rPr>
                        <a:t>TEECH/JDC/17/2017</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Acumulado al JDC/16/2017</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 </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PARTES</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Pamela García Córdova, Regidora del Ayuntamiento de </a:t>
                      </a:r>
                      <a:r>
                        <a:rPr lang="es-ES_tradnl" sz="1200" b="1" u="sng" dirty="0">
                          <a:effectLst/>
                          <a:latin typeface="Arial"/>
                          <a:ea typeface="Times New Roman"/>
                          <a:cs typeface="Times New Roman"/>
                        </a:rPr>
                        <a:t>El Parral</a:t>
                      </a:r>
                      <a:r>
                        <a:rPr lang="es-ES_tradnl" sz="1200" dirty="0">
                          <a:effectLst/>
                          <a:latin typeface="Arial"/>
                          <a:ea typeface="Times New Roman"/>
                          <a:cs typeface="Times New Roman"/>
                        </a:rPr>
                        <a:t>, Chiapas, en contra del Presidente Municipal del referido Ayuntamiento.</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Cielo Margarita Pérez Hernández, Regidora del Ayuntamiento de </a:t>
                      </a:r>
                      <a:r>
                        <a:rPr lang="es-ES_tradnl" sz="1200" b="1" u="sng" dirty="0">
                          <a:effectLst/>
                          <a:latin typeface="Arial"/>
                          <a:ea typeface="Times New Roman"/>
                          <a:cs typeface="Times New Roman"/>
                        </a:rPr>
                        <a:t>El Parral</a:t>
                      </a:r>
                      <a:r>
                        <a:rPr lang="es-ES_tradnl" sz="1200" dirty="0">
                          <a:effectLst/>
                          <a:latin typeface="Arial"/>
                          <a:ea typeface="Times New Roman"/>
                          <a:cs typeface="Times New Roman"/>
                        </a:rPr>
                        <a:t>, Chiapas, en contra del Presidente Municipal del referido Ayuntamiento.</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 </a:t>
                      </a:r>
                      <a:endParaRPr lang="es-MX" sz="1200" dirty="0">
                        <a:effectLst/>
                        <a:latin typeface="Arial"/>
                        <a:ea typeface="Times New Roman"/>
                        <a:cs typeface="Times New Roman"/>
                      </a:endParaRPr>
                    </a:p>
                    <a:p>
                      <a:pPr marL="457200" algn="just">
                        <a:spcAft>
                          <a:spcPts val="0"/>
                        </a:spcAft>
                      </a:pPr>
                      <a:r>
                        <a:rPr lang="es-ES_tradnl" sz="1200" b="1" dirty="0">
                          <a:effectLst/>
                          <a:latin typeface="Arial"/>
                          <a:ea typeface="Times New Roman"/>
                          <a:cs typeface="Times New Roman"/>
                        </a:rPr>
                        <a:t>ACTO IMPUGNADO</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No les permiten el ejercicio de las funciones inherentes al cargo, no les permiten participar en las sesiones de cabildo por falta de convocatoria, les niegan el conocimiento del estado que guarda la cuenta pública y la documentación concerniente a las actividades cotidianas del encargo, no les dan un trato igualitario con el resto de los integrantes del Cabildo, lo cual constituye actos de discriminación, inequidad y violencia política de género.</a:t>
                      </a:r>
                      <a:endParaRPr lang="es-MX" sz="12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200" b="1" dirty="0">
                          <a:effectLst/>
                          <a:latin typeface="Arial"/>
                          <a:ea typeface="Times New Roman"/>
                          <a:cs typeface="Times New Roman"/>
                        </a:rPr>
                        <a:t>RESOLUCIÓN</a:t>
                      </a:r>
                      <a:endParaRPr lang="es-MX" sz="1200" dirty="0">
                        <a:effectLst/>
                        <a:latin typeface="Arial"/>
                        <a:ea typeface="Times New Roman"/>
                        <a:cs typeface="Times New Roman"/>
                      </a:endParaRPr>
                    </a:p>
                    <a:p>
                      <a:pPr marL="457200" algn="just">
                        <a:spcAft>
                          <a:spcPts val="0"/>
                        </a:spcAft>
                      </a:pPr>
                      <a:r>
                        <a:rPr lang="es-ES_tradnl" sz="1200" b="1" u="none" strike="noStrike" dirty="0">
                          <a:effectLst/>
                          <a:latin typeface="Arial"/>
                          <a:ea typeface="Times New Roman"/>
                          <a:cs typeface="Times New Roman"/>
                        </a:rPr>
                        <a:t> </a:t>
                      </a:r>
                      <a:endParaRPr lang="es-MX" sz="1200" dirty="0">
                        <a:effectLst/>
                        <a:latin typeface="Arial"/>
                        <a:ea typeface="Times New Roman"/>
                        <a:cs typeface="Times New Roman"/>
                      </a:endParaRPr>
                    </a:p>
                    <a:p>
                      <a:pPr algn="ctr">
                        <a:spcAft>
                          <a:spcPts val="0"/>
                        </a:spcAft>
                      </a:pPr>
                      <a:r>
                        <a:rPr lang="es-ES_tradnl" sz="1200" b="1" dirty="0">
                          <a:effectLst/>
                          <a:latin typeface="Arial"/>
                          <a:ea typeface="Times New Roman"/>
                          <a:cs typeface="Times New Roman"/>
                        </a:rPr>
                        <a:t>25/mayo/2017</a:t>
                      </a:r>
                      <a:endParaRPr lang="es-MX" sz="1200" dirty="0">
                        <a:effectLst/>
                        <a:latin typeface="Arial"/>
                        <a:ea typeface="Times New Roman"/>
                        <a:cs typeface="Times New Roman"/>
                      </a:endParaRPr>
                    </a:p>
                    <a:p>
                      <a:pPr algn="just">
                        <a:spcAft>
                          <a:spcPts val="0"/>
                        </a:spcAft>
                      </a:pPr>
                      <a:r>
                        <a:rPr lang="es-ES_tradnl" sz="1200" dirty="0">
                          <a:effectLst/>
                          <a:latin typeface="Arial"/>
                          <a:ea typeface="Times New Roman"/>
                          <a:cs typeface="Times New Roman"/>
                        </a:rPr>
                        <a:t>Se </a:t>
                      </a:r>
                      <a:r>
                        <a:rPr lang="es-ES_tradnl" sz="1200" b="1" u="sng" dirty="0">
                          <a:effectLst/>
                          <a:latin typeface="Arial"/>
                          <a:ea typeface="Times New Roman"/>
                          <a:cs typeface="Times New Roman"/>
                        </a:rPr>
                        <a:t>condenó</a:t>
                      </a:r>
                      <a:r>
                        <a:rPr lang="es-ES_tradnl" sz="1200" dirty="0">
                          <a:effectLst/>
                          <a:latin typeface="Arial"/>
                          <a:ea typeface="Times New Roman"/>
                          <a:cs typeface="Times New Roman"/>
                        </a:rPr>
                        <a:t> a la autoridad demandada, a: </a:t>
                      </a:r>
                      <a:endParaRPr lang="es-MX" sz="1200" dirty="0">
                        <a:effectLst/>
                        <a:latin typeface="Arial"/>
                        <a:ea typeface="Times New Roman"/>
                        <a:cs typeface="Times New Roman"/>
                      </a:endParaRPr>
                    </a:p>
                    <a:p>
                      <a:pPr marL="173355" indent="-173355" algn="just">
                        <a:spcAft>
                          <a:spcPts val="0"/>
                        </a:spcAft>
                      </a:pPr>
                      <a:r>
                        <a:rPr lang="es-ES_tradnl" sz="1200" dirty="0">
                          <a:effectLst/>
                          <a:latin typeface="Arial"/>
                          <a:ea typeface="Times New Roman"/>
                          <a:cs typeface="Times New Roman"/>
                        </a:rPr>
                        <a:t>a).- El Presidente y Secretario municipales, deberán expedir las convocatorias a sesiones de Cabildo, en término de la Ley </a:t>
                      </a:r>
                      <a:r>
                        <a:rPr lang="es-ES_tradnl" sz="1200" dirty="0" err="1">
                          <a:effectLst/>
                          <a:latin typeface="Arial"/>
                          <a:ea typeface="Times New Roman"/>
                          <a:cs typeface="Times New Roman"/>
                        </a:rPr>
                        <a:t>Org</a:t>
                      </a:r>
                      <a:r>
                        <a:rPr lang="es-ES_tradnl" sz="1200" dirty="0">
                          <a:effectLst/>
                          <a:latin typeface="Arial"/>
                          <a:ea typeface="Times New Roman"/>
                          <a:cs typeface="Times New Roman"/>
                        </a:rPr>
                        <a:t>. Municipal del Estado de Chiapas;</a:t>
                      </a:r>
                      <a:endParaRPr lang="es-MX" sz="1200" dirty="0">
                        <a:effectLst/>
                        <a:latin typeface="Arial"/>
                        <a:ea typeface="Times New Roman"/>
                        <a:cs typeface="Times New Roman"/>
                      </a:endParaRPr>
                    </a:p>
                    <a:p>
                      <a:pPr marL="173355" indent="-173355" algn="just">
                        <a:spcAft>
                          <a:spcPts val="0"/>
                        </a:spcAft>
                      </a:pPr>
                      <a:r>
                        <a:rPr lang="es-ES_tradnl" sz="1200" dirty="0">
                          <a:effectLst/>
                          <a:latin typeface="Arial"/>
                          <a:ea typeface="Times New Roman"/>
                          <a:cs typeface="Times New Roman"/>
                        </a:rPr>
                        <a:t>b).- Convocar y comunicar por escrito a todos los integrantes del Cabildo, de todas las convocatorias a sesiones; </a:t>
                      </a:r>
                      <a:endParaRPr lang="es-MX" sz="1200" dirty="0">
                        <a:effectLst/>
                        <a:latin typeface="Arial"/>
                        <a:ea typeface="Times New Roman"/>
                        <a:cs typeface="Times New Roman"/>
                      </a:endParaRPr>
                    </a:p>
                    <a:p>
                      <a:pPr marL="173355" indent="-173355" algn="just">
                        <a:spcAft>
                          <a:spcPts val="0"/>
                        </a:spcAft>
                      </a:pPr>
                      <a:r>
                        <a:rPr lang="es-ES_tradnl" sz="1200" dirty="0">
                          <a:effectLst/>
                          <a:latin typeface="Arial"/>
                          <a:ea typeface="Times New Roman"/>
                          <a:cs typeface="Times New Roman"/>
                        </a:rPr>
                        <a:t>c).- En la próxima sesión de Cabildo, proporcionarle a las actoras, el acceso a la documentación concerniente a las actividades propias de su encomienda pública como Regidoras, tales como la cuenta pública y demás actuaciones;</a:t>
                      </a:r>
                      <a:endParaRPr lang="es-MX" sz="1200" dirty="0">
                        <a:effectLst/>
                        <a:latin typeface="Arial"/>
                        <a:ea typeface="Times New Roman"/>
                        <a:cs typeface="Times New Roman"/>
                      </a:endParaRPr>
                    </a:p>
                    <a:p>
                      <a:pPr marL="173355" indent="-173355" algn="just">
                        <a:spcAft>
                          <a:spcPts val="0"/>
                        </a:spcAft>
                      </a:pPr>
                      <a:r>
                        <a:rPr lang="es-ES_tradnl" sz="1200" dirty="0">
                          <a:effectLst/>
                          <a:latin typeface="Arial"/>
                          <a:ea typeface="Times New Roman"/>
                          <a:cs typeface="Times New Roman"/>
                        </a:rPr>
                        <a:t>d).- El Presidente y Tesorero del Ayuntamiento, deberán pagar a las actoras todos y cada uno de los emolumentos que tienen derecho a percibir y que no fueron pagados a partir de </a:t>
                      </a:r>
                      <a:r>
                        <a:rPr lang="es-ES_tradnl" sz="1200" dirty="0" err="1">
                          <a:effectLst/>
                          <a:latin typeface="Arial"/>
                          <a:ea typeface="Times New Roman"/>
                          <a:cs typeface="Times New Roman"/>
                        </a:rPr>
                        <a:t>de</a:t>
                      </a:r>
                      <a:r>
                        <a:rPr lang="es-ES_tradnl" sz="1200" dirty="0">
                          <a:effectLst/>
                          <a:latin typeface="Arial"/>
                          <a:ea typeface="Times New Roman"/>
                          <a:cs typeface="Times New Roman"/>
                        </a:rPr>
                        <a:t> la 1ª quincena de junio de 2016, así como el aguinaldo del 2016 y las prestaciones que se sigan generando hasta la total conclusión del presente asunto;</a:t>
                      </a:r>
                      <a:endParaRPr lang="es-MX" sz="1200" dirty="0">
                        <a:effectLst/>
                        <a:latin typeface="Arial"/>
                        <a:ea typeface="Times New Roman"/>
                        <a:cs typeface="Times New Roman"/>
                      </a:endParaRPr>
                    </a:p>
                    <a:p>
                      <a:pPr marL="173355" indent="-173355" algn="just">
                        <a:spcAft>
                          <a:spcPts val="0"/>
                        </a:spcAft>
                      </a:pPr>
                      <a:r>
                        <a:rPr lang="es-ES_tradnl" sz="1200" dirty="0">
                          <a:effectLst/>
                          <a:latin typeface="Arial"/>
                          <a:ea typeface="Times New Roman"/>
                          <a:cs typeface="Times New Roman"/>
                        </a:rPr>
                        <a:t>e).- Implementar medidas de prevención encaminadas a erradicar las prácticas de violencia de género en todas sus dimensiones (talleres, capitación, sensibilización en el tema, etc.);</a:t>
                      </a:r>
                      <a:endParaRPr lang="es-MX" sz="1200" dirty="0">
                        <a:effectLst/>
                        <a:latin typeface="Arial"/>
                        <a:ea typeface="Times New Roman"/>
                        <a:cs typeface="Times New Roman"/>
                      </a:endParaRPr>
                    </a:p>
                    <a:p>
                      <a:pPr marL="173355" indent="-173355" algn="just">
                        <a:spcAft>
                          <a:spcPts val="0"/>
                        </a:spcAft>
                      </a:pPr>
                      <a:r>
                        <a:rPr lang="es-ES_tradnl" sz="1200" dirty="0">
                          <a:effectLst/>
                          <a:latin typeface="Arial"/>
                          <a:ea typeface="Times New Roman"/>
                          <a:cs typeface="Times New Roman"/>
                        </a:rPr>
                        <a:t>f).- Eliminar cualquier impedimento o barrera que le impida a las actoras el adecuado y correcto ejercicio de su función pública como Regidoras; y </a:t>
                      </a:r>
                      <a:endParaRPr lang="es-MX" sz="1200" dirty="0">
                        <a:effectLst/>
                        <a:latin typeface="Arial"/>
                        <a:ea typeface="Times New Roman"/>
                        <a:cs typeface="Times New Roman"/>
                      </a:endParaRPr>
                    </a:p>
                    <a:p>
                      <a:pPr marL="173355" indent="-173355" algn="just">
                        <a:spcAft>
                          <a:spcPts val="0"/>
                        </a:spcAft>
                      </a:pPr>
                      <a:r>
                        <a:rPr lang="es-ES_tradnl" sz="1200" dirty="0">
                          <a:effectLst/>
                          <a:latin typeface="Arial"/>
                          <a:ea typeface="Times New Roman"/>
                          <a:cs typeface="Times New Roman"/>
                        </a:rPr>
                        <a:t>g).- Darles un trato igualitario y en las mismas condiciones que al resto de los miembros del Cabildo.</a:t>
                      </a:r>
                      <a:endParaRPr lang="es-MX" sz="12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200" b="1" dirty="0">
                          <a:effectLst/>
                          <a:latin typeface="Arial"/>
                          <a:ea typeface="Times New Roman"/>
                          <a:cs typeface="Times New Roman"/>
                        </a:rPr>
                        <a:t>CUMPLIMIENTO</a:t>
                      </a:r>
                      <a:endParaRPr lang="es-MX" sz="1200" dirty="0">
                        <a:effectLst/>
                        <a:latin typeface="Arial"/>
                        <a:ea typeface="Times New Roman"/>
                        <a:cs typeface="Times New Roman"/>
                      </a:endParaRPr>
                    </a:p>
                    <a:p>
                      <a:pPr marL="457200" algn="just">
                        <a:spcAft>
                          <a:spcPts val="0"/>
                        </a:spcAft>
                      </a:pPr>
                      <a:r>
                        <a:rPr lang="es-ES_tradnl" sz="1200" b="1" u="none" strike="noStrike" dirty="0">
                          <a:effectLst/>
                          <a:latin typeface="Arial"/>
                          <a:ea typeface="Times New Roman"/>
                          <a:cs typeface="Times New Roman"/>
                        </a:rPr>
                        <a:t> </a:t>
                      </a:r>
                      <a:endParaRPr lang="es-MX" sz="1200" dirty="0">
                        <a:effectLst/>
                        <a:latin typeface="Arial"/>
                        <a:ea typeface="Times New Roman"/>
                        <a:cs typeface="Times New Roman"/>
                      </a:endParaRPr>
                    </a:p>
                    <a:p>
                      <a:pPr algn="ctr">
                        <a:spcAft>
                          <a:spcPts val="0"/>
                        </a:spcAft>
                      </a:pPr>
                      <a:r>
                        <a:rPr lang="es-ES_tradnl" sz="1200" b="1" dirty="0">
                          <a:effectLst/>
                          <a:latin typeface="Arial"/>
                          <a:ea typeface="Times New Roman"/>
                          <a:cs typeface="Times New Roman"/>
                        </a:rPr>
                        <a:t>NO</a:t>
                      </a:r>
                      <a:endParaRPr lang="es-MX" sz="1200" dirty="0">
                        <a:effectLst/>
                        <a:latin typeface="Arial"/>
                        <a:ea typeface="Times New Roman"/>
                        <a:cs typeface="Times New Roman"/>
                      </a:endParaRPr>
                    </a:p>
                    <a:p>
                      <a:pPr algn="ctr">
                        <a:spcAft>
                          <a:spcPts val="0"/>
                        </a:spcAft>
                      </a:pPr>
                      <a:r>
                        <a:rPr lang="es-ES_tradnl" sz="1200" b="1" dirty="0">
                          <a:effectLst/>
                          <a:latin typeface="Arial"/>
                          <a:ea typeface="Times New Roman"/>
                          <a:cs typeface="Times New Roman"/>
                        </a:rPr>
                        <a:t> </a:t>
                      </a:r>
                      <a:endParaRPr lang="es-MX" sz="1200" dirty="0">
                        <a:effectLst/>
                        <a:latin typeface="Arial"/>
                        <a:ea typeface="Times New Roman"/>
                        <a:cs typeface="Times New Roman"/>
                      </a:endParaRPr>
                    </a:p>
                    <a:p>
                      <a:pPr algn="ctr">
                        <a:spcAft>
                          <a:spcPts val="0"/>
                        </a:spcAft>
                      </a:pPr>
                      <a:r>
                        <a:rPr lang="es-ES_tradnl" sz="1200" dirty="0">
                          <a:effectLst/>
                          <a:latin typeface="Arial"/>
                          <a:ea typeface="Times New Roman"/>
                          <a:cs typeface="Times New Roman"/>
                        </a:rPr>
                        <a:t>Autoridad impugnó ante Sala Xalapa</a:t>
                      </a:r>
                      <a:endParaRPr lang="es-MX" sz="1200" dirty="0">
                        <a:effectLst/>
                        <a:latin typeface="Arial"/>
                        <a:ea typeface="Times New Roman"/>
                        <a:cs typeface="Times New Roman"/>
                      </a:endParaRPr>
                    </a:p>
                    <a:p>
                      <a:pPr algn="ctr">
                        <a:spcAft>
                          <a:spcPts val="0"/>
                        </a:spcAft>
                      </a:pPr>
                      <a:r>
                        <a:rPr lang="es-ES_tradnl" sz="1200" b="1" dirty="0">
                          <a:solidFill>
                            <a:srgbClr val="FF0000"/>
                          </a:solidFill>
                          <a:effectLst/>
                          <a:latin typeface="Arial"/>
                          <a:ea typeface="Times New Roman"/>
                          <a:cs typeface="Times New Roman"/>
                        </a:rPr>
                        <a:t>SX-JE-47/2017 desechó</a:t>
                      </a:r>
                      <a:endParaRPr lang="es-MX" sz="1200" dirty="0">
                        <a:effectLst/>
                        <a:latin typeface="Arial"/>
                        <a:ea typeface="Times New Roman"/>
                        <a:cs typeface="Times New Roman"/>
                      </a:endParaRPr>
                    </a:p>
                    <a:p>
                      <a:pPr algn="ctr">
                        <a:spcAft>
                          <a:spcPts val="0"/>
                        </a:spcAft>
                      </a:pPr>
                      <a:r>
                        <a:rPr lang="es-ES_tradnl" sz="1200" b="1" dirty="0">
                          <a:solidFill>
                            <a:srgbClr val="FF0000"/>
                          </a:solidFill>
                          <a:effectLst/>
                          <a:latin typeface="Arial"/>
                          <a:ea typeface="Times New Roman"/>
                          <a:cs typeface="Times New Roman"/>
                        </a:rPr>
                        <a:t>SUP-REC-1238/2017 desechó</a:t>
                      </a:r>
                      <a:endParaRPr lang="es-MX" sz="1200" dirty="0">
                        <a:effectLst/>
                        <a:latin typeface="Arial"/>
                        <a:ea typeface="Times New Roman"/>
                        <a:cs typeface="Times New Roman"/>
                      </a:endParaRPr>
                    </a:p>
                    <a:p>
                      <a:pPr algn="ctr">
                        <a:spcAft>
                          <a:spcPts val="0"/>
                        </a:spcAft>
                      </a:pPr>
                      <a:r>
                        <a:rPr lang="es-ES_tradnl" sz="1200" dirty="0">
                          <a:solidFill>
                            <a:srgbClr val="FF0000"/>
                          </a:solidFill>
                          <a:effectLst/>
                          <a:latin typeface="Arial"/>
                          <a:ea typeface="Times New Roman"/>
                          <a:cs typeface="Times New Roman"/>
                        </a:rPr>
                        <a:t> </a:t>
                      </a:r>
                      <a:endParaRPr lang="es-MX" sz="1200" dirty="0">
                        <a:effectLst/>
                        <a:latin typeface="Arial"/>
                        <a:ea typeface="Times New Roman"/>
                        <a:cs typeface="Times New Roman"/>
                      </a:endParaRPr>
                    </a:p>
                    <a:p>
                      <a:pPr algn="ctr">
                        <a:spcAft>
                          <a:spcPts val="0"/>
                        </a:spcAft>
                      </a:pPr>
                      <a:r>
                        <a:rPr lang="es-ES_tradnl" sz="1200" dirty="0">
                          <a:effectLst/>
                          <a:latin typeface="Arial"/>
                          <a:ea typeface="Times New Roman"/>
                          <a:cs typeface="Times New Roman"/>
                        </a:rPr>
                        <a:t>No han devuelto los autos</a:t>
                      </a:r>
                      <a:endParaRPr lang="es-MX" sz="1200" dirty="0">
                        <a:effectLst/>
                        <a:latin typeface="Arial"/>
                        <a:ea typeface="Times New Roman"/>
                        <a:cs typeface="Times New Roman"/>
                      </a:endParaRPr>
                    </a:p>
                    <a:p>
                      <a:pPr algn="ctr">
                        <a:spcAft>
                          <a:spcPts val="0"/>
                        </a:spcAft>
                      </a:pPr>
                      <a:r>
                        <a:rPr lang="es-ES_tradnl" sz="1200" dirty="0">
                          <a:effectLst/>
                          <a:latin typeface="Arial"/>
                          <a:ea typeface="Times New Roman"/>
                          <a:cs typeface="Times New Roman"/>
                        </a:rPr>
                        <a:t>(30 jun/2017)</a:t>
                      </a:r>
                      <a:endParaRPr lang="es-MX" sz="1200" dirty="0">
                        <a:effectLst/>
                        <a:latin typeface="Arial"/>
                        <a:ea typeface="Times New Roman"/>
                        <a:cs typeface="Times New Roman"/>
                      </a:endParaRPr>
                    </a:p>
                    <a:p>
                      <a:pPr algn="ctr">
                        <a:spcAft>
                          <a:spcPts val="0"/>
                        </a:spcAft>
                      </a:pPr>
                      <a:r>
                        <a:rPr lang="es-ES_tradnl" sz="1200" dirty="0">
                          <a:effectLst/>
                          <a:latin typeface="Arial"/>
                          <a:ea typeface="Times New Roman"/>
                          <a:cs typeface="Times New Roman"/>
                        </a:rPr>
                        <a:t> </a:t>
                      </a:r>
                      <a:endParaRPr lang="es-MX" sz="1200" dirty="0">
                        <a:effectLst/>
                        <a:latin typeface="Arial"/>
                        <a:ea typeface="Times New Roman"/>
                        <a:cs typeface="Times New Roman"/>
                      </a:endParaRPr>
                    </a:p>
                    <a:p>
                      <a:pPr marL="457200" algn="just">
                        <a:spcAft>
                          <a:spcPts val="0"/>
                        </a:spcAft>
                      </a:pPr>
                      <a:r>
                        <a:rPr lang="es-ES_tradnl" sz="1200" dirty="0">
                          <a:effectLst/>
                          <a:latin typeface="Arial"/>
                          <a:ea typeface="Times New Roman"/>
                          <a:cs typeface="Times New Roman"/>
                        </a:rPr>
                        <a:t>Las actoras promovieron Incidente de Incumplimiento de Sentencia, sin embargo, presidencia acordó la reserva del trámite hasta que se devuelvan los autos originales a este Tribunal.</a:t>
                      </a:r>
                      <a:endParaRPr lang="es-MX" sz="1200" dirty="0">
                        <a:effectLst/>
                        <a:latin typeface="Arial"/>
                        <a:ea typeface="Times New Roman"/>
                        <a:cs typeface="Times New Roman"/>
                      </a:endParaRPr>
                    </a:p>
                  </a:txBody>
                  <a:tcPr marL="47145" marR="471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8270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41022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47547049"/>
              </p:ext>
            </p:extLst>
          </p:nvPr>
        </p:nvGraphicFramePr>
        <p:xfrm>
          <a:off x="482708" y="260648"/>
          <a:ext cx="8229600" cy="5974080"/>
        </p:xfrm>
        <a:graphic>
          <a:graphicData uri="http://schemas.openxmlformats.org/drawingml/2006/table">
            <a:tbl>
              <a:tblPr firstRow="1" firstCol="1" bandRow="1"/>
              <a:tblGrid>
                <a:gridCol w="2743200"/>
                <a:gridCol w="2743200"/>
                <a:gridCol w="2743200"/>
              </a:tblGrid>
              <a:tr h="2762383">
                <a:tc>
                  <a:txBody>
                    <a:bodyPr/>
                    <a:lstStyle/>
                    <a:p>
                      <a:pPr marL="457200" algn="just">
                        <a:spcAft>
                          <a:spcPts val="0"/>
                        </a:spcAft>
                      </a:pPr>
                      <a:r>
                        <a:rPr lang="es-ES_tradnl" sz="1400" b="1" dirty="0">
                          <a:effectLst/>
                          <a:latin typeface="Arial"/>
                          <a:ea typeface="Times New Roman"/>
                          <a:cs typeface="Times New Roman"/>
                        </a:rPr>
                        <a:t>EXPEDIENTE</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TEECH/JDC/026/2017</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PARTES</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Jerónima Toledo Villalobos, Regidora Plurinominal por MORENA, en el Ayuntamiento Municipal de </a:t>
                      </a:r>
                      <a:r>
                        <a:rPr lang="es-ES_tradnl" sz="1400" b="1" u="sng" dirty="0">
                          <a:effectLst/>
                          <a:latin typeface="Arial"/>
                          <a:ea typeface="Times New Roman"/>
                          <a:cs typeface="Times New Roman"/>
                        </a:rPr>
                        <a:t>San Cristóbal de las Casas</a:t>
                      </a:r>
                      <a:r>
                        <a:rPr lang="es-ES_tradnl" sz="1400" dirty="0">
                          <a:effectLst/>
                          <a:latin typeface="Arial"/>
                          <a:ea typeface="Times New Roman"/>
                          <a:cs typeface="Times New Roman"/>
                        </a:rPr>
                        <a:t>, Chiapas.</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dirty="0">
                          <a:effectLst/>
                          <a:latin typeface="Arial"/>
                          <a:ea typeface="Times New Roman"/>
                          <a:cs typeface="Times New Roman"/>
                        </a:rPr>
                        <a:t>ACTO IMPUGNADO</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Por violentar su derecho a ser votada en su vertiente de ejercicio del cargo de elección popular, agravado por su condición de ser mujer (sic), por parte del presidente, Secretario, Síndica, Presidentes de las Comisiones de Salud, de Equidad de Género, Juventud y Deporte, Director de obras Públicas, Oficial Mayor, Tesorera, todos del Ayuntamiento Municipal de SCLC, Chiapas.</a:t>
                      </a:r>
                      <a:endParaRPr lang="es-MX" sz="14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1400" b="1" dirty="0">
                          <a:effectLst/>
                          <a:latin typeface="Arial"/>
                          <a:ea typeface="Times New Roman"/>
                          <a:cs typeface="Times New Roman"/>
                        </a:rPr>
                        <a:t>RESOLUCIÓN</a:t>
                      </a:r>
                      <a:endParaRPr lang="es-MX" sz="1400" dirty="0">
                        <a:effectLst/>
                        <a:latin typeface="Arial"/>
                        <a:ea typeface="Times New Roman"/>
                        <a:cs typeface="Times New Roman"/>
                      </a:endParaRPr>
                    </a:p>
                    <a:p>
                      <a:pPr marL="457200" algn="just">
                        <a:spcAft>
                          <a:spcPts val="0"/>
                        </a:spcAft>
                      </a:pPr>
                      <a:r>
                        <a:rPr lang="es-ES_tradnl" sz="1400" b="1" u="none" strike="noStrike"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dirty="0">
                          <a:effectLst/>
                          <a:latin typeface="Arial"/>
                          <a:ea typeface="Times New Roman"/>
                          <a:cs typeface="Times New Roman"/>
                        </a:rPr>
                        <a:t>Pendiente de resolución</a:t>
                      </a:r>
                      <a:endParaRPr lang="es-MX" sz="14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s-ES_tradnl" sz="1400" b="1" dirty="0">
                          <a:effectLst/>
                          <a:latin typeface="Arial"/>
                          <a:ea typeface="Times New Roman"/>
                          <a:cs typeface="Times New Roman"/>
                        </a:rPr>
                        <a:t>CUMPLIMIENTO</a:t>
                      </a:r>
                      <a:endParaRPr lang="es-MX" sz="1400" dirty="0">
                        <a:effectLst/>
                        <a:latin typeface="Arial"/>
                        <a:ea typeface="Times New Roman"/>
                        <a:cs typeface="Times New Roman"/>
                      </a:endParaRPr>
                    </a:p>
                    <a:p>
                      <a:pPr marL="457200" algn="just">
                        <a:spcAft>
                          <a:spcPts val="0"/>
                        </a:spcAft>
                      </a:pPr>
                      <a:r>
                        <a:rPr lang="es-ES_tradnl" sz="1400" b="1" u="none" strike="noStrike" dirty="0">
                          <a:effectLst/>
                          <a:latin typeface="Arial"/>
                          <a:ea typeface="Times New Roman"/>
                          <a:cs typeface="Times New Roman"/>
                        </a:rPr>
                        <a:t> </a:t>
                      </a:r>
                      <a:endParaRPr lang="es-MX" sz="1400" dirty="0">
                        <a:effectLst/>
                        <a:latin typeface="Arial"/>
                        <a:ea typeface="Times New Roman"/>
                        <a:cs typeface="Times New Roman"/>
                      </a:endParaRPr>
                    </a:p>
                    <a:p>
                      <a:pPr marL="457200" algn="just">
                        <a:spcAft>
                          <a:spcPts val="0"/>
                        </a:spcAft>
                      </a:pPr>
                      <a:r>
                        <a:rPr lang="es-ES_tradnl" sz="1400" b="1" u="none" strike="noStrike" dirty="0">
                          <a:effectLst/>
                          <a:latin typeface="Arial"/>
                          <a:ea typeface="Times New Roman"/>
                          <a:cs typeface="Times New Roman"/>
                        </a:rPr>
                        <a:t> </a:t>
                      </a:r>
                      <a:endParaRPr lang="es-MX" sz="1400" dirty="0">
                        <a:effectLst/>
                        <a:latin typeface="Arial"/>
                        <a:ea typeface="Times New Roman"/>
                        <a:cs typeface="Times New Roman"/>
                      </a:endParaRPr>
                    </a:p>
                  </a:txBody>
                  <a:tcPr marL="51795" marR="51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457200" y="2422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9680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2132856"/>
            <a:ext cx="8229600" cy="3024336"/>
          </a:xfrm>
        </p:spPr>
        <p:txBody>
          <a:bodyPr>
            <a:normAutofit/>
          </a:bodyPr>
          <a:lstStyle/>
          <a:p>
            <a:pPr marL="137160" indent="0" algn="ctr">
              <a:buNone/>
            </a:pPr>
            <a:r>
              <a:rPr lang="es-MX" sz="6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O A X A C A</a:t>
            </a:r>
            <a:endParaRPr lang="es-MX" sz="6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3200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43875591"/>
              </p:ext>
            </p:extLst>
          </p:nvPr>
        </p:nvGraphicFramePr>
        <p:xfrm>
          <a:off x="107504" y="205740"/>
          <a:ext cx="8928992" cy="6494526"/>
        </p:xfrm>
        <a:graphic>
          <a:graphicData uri="http://schemas.openxmlformats.org/drawingml/2006/table">
            <a:tbl>
              <a:tblPr firstRow="1" firstCol="1" bandRow="1"/>
              <a:tblGrid>
                <a:gridCol w="1425637"/>
                <a:gridCol w="7503355"/>
              </a:tblGrid>
              <a:tr h="5976069">
                <a:tc>
                  <a:txBody>
                    <a:bodyPr/>
                    <a:lstStyle/>
                    <a:p>
                      <a:pPr marL="457200">
                        <a:spcAft>
                          <a:spcPts val="0"/>
                        </a:spcAft>
                      </a:pPr>
                      <a:r>
                        <a:rPr lang="es-ES_tradnl" sz="900" b="1" dirty="0">
                          <a:effectLst/>
                          <a:latin typeface="Arial"/>
                          <a:ea typeface="Times New Roman"/>
                          <a:cs typeface="Times New Roman"/>
                        </a:rPr>
                        <a:t>EXPEDIENTE</a:t>
                      </a:r>
                      <a:endParaRPr lang="es-MX" sz="900" dirty="0">
                        <a:effectLst/>
                        <a:latin typeface="Arial"/>
                        <a:ea typeface="Times New Roman"/>
                        <a:cs typeface="Times New Roman"/>
                      </a:endParaRPr>
                    </a:p>
                    <a:p>
                      <a:pPr algn="just">
                        <a:spcAft>
                          <a:spcPts val="0"/>
                        </a:spcAft>
                      </a:pPr>
                      <a:r>
                        <a:rPr lang="es-MX" sz="900" b="1" dirty="0">
                          <a:solidFill>
                            <a:srgbClr val="000000"/>
                          </a:solidFill>
                          <a:effectLst/>
                          <a:latin typeface="Tahoma"/>
                          <a:ea typeface="Calibri"/>
                          <a:cs typeface="Times New Roman"/>
                        </a:rPr>
                        <a:t>SUP-REC-170/2016</a:t>
                      </a:r>
                      <a:endParaRPr lang="es-MX" sz="900" dirty="0">
                        <a:solidFill>
                          <a:srgbClr val="000000"/>
                        </a:solidFill>
                        <a:effectLst/>
                        <a:latin typeface="Arial"/>
                        <a:ea typeface="Calibri"/>
                        <a:cs typeface="Times New Roman"/>
                      </a:endParaRPr>
                    </a:p>
                    <a:p>
                      <a:pPr algn="just">
                        <a:spcAft>
                          <a:spcPts val="0"/>
                        </a:spcAft>
                      </a:pPr>
                      <a:r>
                        <a:rPr lang="es-MX" sz="900" b="1" dirty="0">
                          <a:solidFill>
                            <a:srgbClr val="000000"/>
                          </a:solidFill>
                          <a:effectLst/>
                          <a:latin typeface="Tahoma"/>
                          <a:ea typeface="Calibri"/>
                          <a:cs typeface="Times New Roman"/>
                        </a:rPr>
                        <a:t> </a:t>
                      </a:r>
                      <a:endParaRPr lang="es-MX" sz="900" dirty="0">
                        <a:solidFill>
                          <a:srgbClr val="000000"/>
                        </a:solidFill>
                        <a:effectLst/>
                        <a:latin typeface="Arial"/>
                        <a:ea typeface="Calibri"/>
                        <a:cs typeface="Times New Roman"/>
                      </a:endParaRPr>
                    </a:p>
                    <a:p>
                      <a:pPr marL="457200">
                        <a:spcAft>
                          <a:spcPts val="0"/>
                        </a:spcAft>
                      </a:pPr>
                      <a:r>
                        <a:rPr lang="es-ES_tradnl" sz="900" b="1" dirty="0">
                          <a:effectLst/>
                          <a:latin typeface="Arial"/>
                          <a:ea typeface="Times New Roman"/>
                          <a:cs typeface="Times New Roman"/>
                        </a:rPr>
                        <a:t>PARTES</a:t>
                      </a:r>
                      <a:endParaRPr lang="es-MX" sz="900" dirty="0">
                        <a:effectLst/>
                        <a:latin typeface="Arial"/>
                        <a:ea typeface="Times New Roman"/>
                        <a:cs typeface="Times New Roman"/>
                      </a:endParaRPr>
                    </a:p>
                    <a:p>
                      <a:pPr algn="just">
                        <a:spcAft>
                          <a:spcPts val="0"/>
                        </a:spcAft>
                      </a:pPr>
                      <a:r>
                        <a:rPr lang="es-MX" sz="900" dirty="0">
                          <a:solidFill>
                            <a:srgbClr val="000000"/>
                          </a:solidFill>
                          <a:effectLst/>
                          <a:latin typeface="Tahoma"/>
                          <a:ea typeface="Calibri"/>
                          <a:cs typeface="Times New Roman"/>
                        </a:rPr>
                        <a:t>Agustina Castellanos Zaragoza, Cecilia Fermín Bautista, Estela Muñoz Rubio y Petra Martínez Marcelino.</a:t>
                      </a:r>
                      <a:endParaRPr lang="es-MX" sz="900" dirty="0">
                        <a:solidFill>
                          <a:srgbClr val="000000"/>
                        </a:solidFill>
                        <a:effectLst/>
                        <a:latin typeface="Arial"/>
                        <a:ea typeface="Calibri"/>
                        <a:cs typeface="Times New Roman"/>
                      </a:endParaRPr>
                    </a:p>
                    <a:p>
                      <a:pPr algn="just">
                        <a:spcAft>
                          <a:spcPts val="0"/>
                        </a:spcAft>
                      </a:pPr>
                      <a:r>
                        <a:rPr lang="es-MX" sz="900" dirty="0">
                          <a:solidFill>
                            <a:srgbClr val="000000"/>
                          </a:solidFill>
                          <a:effectLst/>
                          <a:latin typeface="Tahoma"/>
                          <a:ea typeface="Calibri"/>
                          <a:cs typeface="Times New Roman"/>
                        </a:rPr>
                        <a:t> </a:t>
                      </a:r>
                      <a:endParaRPr lang="es-MX" sz="900" dirty="0">
                        <a:solidFill>
                          <a:srgbClr val="000000"/>
                        </a:solidFill>
                        <a:effectLst/>
                        <a:latin typeface="Arial"/>
                        <a:ea typeface="Calibri"/>
                        <a:cs typeface="Times New Roman"/>
                      </a:endParaRPr>
                    </a:p>
                    <a:p>
                      <a:pPr marL="457200">
                        <a:spcAft>
                          <a:spcPts val="0"/>
                        </a:spcAft>
                      </a:pPr>
                      <a:r>
                        <a:rPr lang="es-ES_tradnl" sz="900" b="1" dirty="0">
                          <a:effectLst/>
                          <a:latin typeface="Arial"/>
                          <a:ea typeface="Times New Roman"/>
                          <a:cs typeface="Times New Roman"/>
                        </a:rPr>
                        <a:t>ACTO IMPUGNADO</a:t>
                      </a:r>
                      <a:endParaRPr lang="es-MX" sz="900" dirty="0">
                        <a:effectLst/>
                        <a:latin typeface="Arial"/>
                        <a:ea typeface="Times New Roman"/>
                        <a:cs typeface="Times New Roman"/>
                      </a:endParaRPr>
                    </a:p>
                    <a:p>
                      <a:pPr algn="just">
                        <a:lnSpc>
                          <a:spcPct val="115000"/>
                        </a:lnSpc>
                        <a:spcAft>
                          <a:spcPts val="0"/>
                        </a:spcAft>
                      </a:pPr>
                      <a:r>
                        <a:rPr lang="es-MX" sz="900" dirty="0">
                          <a:effectLst/>
                          <a:latin typeface="Tahoma"/>
                          <a:ea typeface="Calibri"/>
                          <a:cs typeface="Times New Roman"/>
                        </a:rPr>
                        <a:t>Alegaron que Sala Regional Xalapa indebidamente sostuvo que el derecho de audiencia, como parte del debido proceso, valorado bajo una perspectiva intercultural, sí se garantizó en el acto de destitución de las integrantes de la agencia municipal. Pues contrario a ello, las actoras señalan, que:</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a).- aun en el contexto de un análisis intercultural, las determinaciones de una asamblea comunitaria deben garantizar básicamente el derecho de audiencia y en el caso éste fue afectado, y</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b).- que dicha destitución constituye un acto de violencia política en su contra en razón de género, en razón de que esto se enfatizó por su calidad de mujeres.</a:t>
                      </a:r>
                      <a:endParaRPr lang="es-MX" sz="900" dirty="0">
                        <a:effectLst/>
                        <a:latin typeface="Calibri"/>
                        <a:ea typeface="Calibri"/>
                        <a:cs typeface="Times New Roman"/>
                      </a:endParaRPr>
                    </a:p>
                  </a:txBody>
                  <a:tcPr marL="37591" marR="37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900" b="1" dirty="0">
                          <a:effectLst/>
                          <a:latin typeface="Calibri"/>
                          <a:ea typeface="Calibri"/>
                          <a:cs typeface="Times New Roman"/>
                        </a:rPr>
                        <a:t>RESOLUCIÓN</a:t>
                      </a:r>
                      <a:endParaRPr lang="es-MX" sz="900" dirty="0">
                        <a:effectLst/>
                        <a:latin typeface="Calibri"/>
                        <a:ea typeface="Calibri"/>
                        <a:cs typeface="Times New Roman"/>
                      </a:endParaRPr>
                    </a:p>
                    <a:p>
                      <a:pPr marL="457200" algn="ctr">
                        <a:spcAft>
                          <a:spcPts val="0"/>
                        </a:spcAft>
                      </a:pPr>
                      <a:r>
                        <a:rPr lang="es-ES_tradnl" sz="900" b="1" dirty="0">
                          <a:effectLst/>
                          <a:latin typeface="Tahoma"/>
                          <a:ea typeface="Times New Roman"/>
                          <a:cs typeface="Times New Roman"/>
                        </a:rPr>
                        <a:t>(24 de agosto de 2016)</a:t>
                      </a:r>
                      <a:endParaRPr lang="es-MX" sz="900" dirty="0">
                        <a:effectLst/>
                        <a:latin typeface="Arial"/>
                        <a:ea typeface="Times New Roman"/>
                        <a:cs typeface="Times New Roman"/>
                      </a:endParaRPr>
                    </a:p>
                    <a:p>
                      <a:pPr algn="just">
                        <a:lnSpc>
                          <a:spcPct val="115000"/>
                        </a:lnSpc>
                        <a:spcAft>
                          <a:spcPts val="0"/>
                        </a:spcAft>
                      </a:pPr>
                      <a:r>
                        <a:rPr lang="es-MX" sz="900" dirty="0">
                          <a:effectLst/>
                          <a:latin typeface="Tahoma"/>
                          <a:ea typeface="Calibri"/>
                          <a:cs typeface="Times New Roman"/>
                        </a:rPr>
                        <a:t> </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La Sala Superior Revoca la sentencia impugnada y modifica la emitida por el Tribunal Electoral del Estado de Oaxaca, de treinta y uno de mayo de 2016, y ordena dejar sin efectos la destitución de las integrantes de la agencia municipal de San Felipe </a:t>
                      </a:r>
                      <a:r>
                        <a:rPr lang="es-MX" sz="900" dirty="0" err="1">
                          <a:effectLst/>
                          <a:latin typeface="Tahoma"/>
                          <a:ea typeface="Calibri"/>
                          <a:cs typeface="Times New Roman"/>
                        </a:rPr>
                        <a:t>Zihualtepec</a:t>
                      </a:r>
                      <a:r>
                        <a:rPr lang="es-MX" sz="900" dirty="0">
                          <a:effectLst/>
                          <a:latin typeface="Tahoma"/>
                          <a:ea typeface="Calibri"/>
                          <a:cs typeface="Times New Roman"/>
                        </a:rPr>
                        <a:t>, en el municipio de San Juan </a:t>
                      </a:r>
                      <a:r>
                        <a:rPr lang="es-MX" sz="900" dirty="0" err="1">
                          <a:effectLst/>
                          <a:latin typeface="Tahoma"/>
                          <a:ea typeface="Calibri"/>
                          <a:cs typeface="Times New Roman"/>
                        </a:rPr>
                        <a:t>Cotzocón</a:t>
                      </a:r>
                      <a:r>
                        <a:rPr lang="es-MX" sz="900" dirty="0">
                          <a:effectLst/>
                          <a:latin typeface="Tahoma"/>
                          <a:ea typeface="Calibri"/>
                          <a:cs typeface="Times New Roman"/>
                        </a:rPr>
                        <a:t>, Oaxaca.</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 </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Al respecto, la Sala Superior determinó que, en autos está acreditado que el seis de abril de 2016, diversos ciudadanos presentaron escrito (fechado el cinco de abril de 2016), ante el Presidente Municipal de San Juan </a:t>
                      </a:r>
                      <a:r>
                        <a:rPr lang="es-MX" sz="900" dirty="0" err="1">
                          <a:effectLst/>
                          <a:latin typeface="Tahoma"/>
                          <a:ea typeface="Calibri"/>
                          <a:cs typeface="Times New Roman"/>
                        </a:rPr>
                        <a:t>Cotzocón</a:t>
                      </a:r>
                      <a:r>
                        <a:rPr lang="es-MX" sz="900" dirty="0">
                          <a:effectLst/>
                          <a:latin typeface="Tahoma"/>
                          <a:ea typeface="Calibri"/>
                          <a:cs typeface="Times New Roman"/>
                        </a:rPr>
                        <a:t>, Mixe, Oaxaca, en el que afirmaron que existían diversas irregularidades en la administración de la comunidad, por lo que solicitaron detener el subsidio anual, para que la agencia municipal hiciera un corte de caja al mes de abril y que informara sobre los recursos donados por una empresa cervecera.</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 </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Ello, motivó a que el veintidós de abril de 2016, el Presidente y el Secretario del Ayuntamiento de San Juan </a:t>
                      </a:r>
                      <a:r>
                        <a:rPr lang="es-MX" sz="900" dirty="0" err="1">
                          <a:effectLst/>
                          <a:latin typeface="Tahoma"/>
                          <a:ea typeface="Calibri"/>
                          <a:cs typeface="Times New Roman"/>
                        </a:rPr>
                        <a:t>Cotzocón</a:t>
                      </a:r>
                      <a:r>
                        <a:rPr lang="es-MX" sz="900" dirty="0">
                          <a:effectLst/>
                          <a:latin typeface="Tahoma"/>
                          <a:ea typeface="Calibri"/>
                          <a:cs typeface="Times New Roman"/>
                        </a:rPr>
                        <a:t>, Distrito Mixe, Oaxaca, emitieran un acuerdo en el que ordenaron abrir un expediente para atender el escrito mencionado en el punto precedente, y el veinticinco de abril de 2016, el Secretario Municipal determinó que se notificara a la agencia municipal de San Felipe </a:t>
                      </a:r>
                      <a:r>
                        <a:rPr lang="es-MX" sz="900" dirty="0" err="1">
                          <a:effectLst/>
                          <a:latin typeface="Tahoma"/>
                          <a:ea typeface="Calibri"/>
                          <a:cs typeface="Times New Roman"/>
                        </a:rPr>
                        <a:t>Zihualtepec</a:t>
                      </a:r>
                      <a:r>
                        <a:rPr lang="es-MX" sz="900" dirty="0">
                          <a:effectLst/>
                          <a:latin typeface="Tahoma"/>
                          <a:ea typeface="Calibri"/>
                          <a:cs typeface="Times New Roman"/>
                        </a:rPr>
                        <a:t>, municipio de San Juan </a:t>
                      </a:r>
                      <a:r>
                        <a:rPr lang="es-MX" sz="900" dirty="0" err="1">
                          <a:effectLst/>
                          <a:latin typeface="Tahoma"/>
                          <a:ea typeface="Calibri"/>
                          <a:cs typeface="Times New Roman"/>
                        </a:rPr>
                        <a:t>Cotzocón</a:t>
                      </a:r>
                      <a:r>
                        <a:rPr lang="es-MX" sz="900" dirty="0">
                          <a:effectLst/>
                          <a:latin typeface="Tahoma"/>
                          <a:ea typeface="Calibri"/>
                          <a:cs typeface="Times New Roman"/>
                        </a:rPr>
                        <a:t>, Mixe, Oaxaca, sobre el escrito presentado en su contra, y le otorgó un plazo de setenta y dos horas para que manifestaran lo que a su interés conviniera, sin que conste o esté controvertido en autos que las integrantes de la agencia hubiesen sido notificadas de lo anterior. </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 </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El veintiocho de abril siguiente, se celebró una Asamblea General Comunitaria en la agencia municipal de San Felipe </a:t>
                      </a:r>
                      <a:r>
                        <a:rPr lang="es-MX" sz="900" dirty="0" err="1">
                          <a:effectLst/>
                          <a:latin typeface="Tahoma"/>
                          <a:ea typeface="Calibri"/>
                          <a:cs typeface="Times New Roman"/>
                        </a:rPr>
                        <a:t>Zihualtepec</a:t>
                      </a:r>
                      <a:r>
                        <a:rPr lang="es-MX" sz="900" dirty="0">
                          <a:effectLst/>
                          <a:latin typeface="Tahoma"/>
                          <a:ea typeface="Calibri"/>
                          <a:cs typeface="Times New Roman"/>
                        </a:rPr>
                        <a:t>, Oaxaca, en la que se imputó a las integrantes de la agencia municipal, Agustina Castellanos Zaragoza, Cecilia Fermín Bautista, Estela Muñoz Rubio y Petra Martínez Marcelino, manejos irregulares de las finanzas, sin que conste que hubieran sido debidamente escuchadas al respecto y la asamblea determinó destituirlas, e iniciar el proceso para nombrar a quienes ocuparían su lugar.</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 </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La Sala superior recalca que en la destitución de las integrantes de la agencia municipal de San Felipe </a:t>
                      </a:r>
                      <a:r>
                        <a:rPr lang="es-MX" sz="900" dirty="0" err="1">
                          <a:effectLst/>
                          <a:latin typeface="Tahoma"/>
                          <a:ea typeface="Calibri"/>
                          <a:cs typeface="Times New Roman"/>
                        </a:rPr>
                        <a:t>Zihualtepec</a:t>
                      </a:r>
                      <a:r>
                        <a:rPr lang="es-MX" sz="900" dirty="0">
                          <a:effectLst/>
                          <a:latin typeface="Tahoma"/>
                          <a:ea typeface="Calibri"/>
                          <a:cs typeface="Times New Roman"/>
                        </a:rPr>
                        <a:t>, no se respetó su derecho de audiencia, debido a que durante la asamblea de veintiocho de abril de 2016, en la que se emitió dicha decisión, no se les permitió defenderse de la acusación en su contra y aportar las pruebas conducentes, porque, luego de que les arrebataron el micrófono, no existieron condiciones para defenderse, sino que fueron agredidas, lo cual, de manera evidente revela que la determinación de destituirlas genera, a la vez, una afectación política a las integrantes de la agencia municipal en razón de su condición de género, porque entre los actos de violencia sostienen que les gritaron que las iban a linchar, y que </a:t>
                      </a:r>
                      <a:r>
                        <a:rPr lang="es-MX" sz="900" b="1" dirty="0">
                          <a:effectLst/>
                          <a:latin typeface="Tahoma"/>
                          <a:ea typeface="Calibri"/>
                          <a:cs typeface="Times New Roman"/>
                        </a:rPr>
                        <a:t>“pinches viejas… no nos van a mandar”</a:t>
                      </a:r>
                      <a:r>
                        <a:rPr lang="es-MX" sz="900" dirty="0">
                          <a:effectLst/>
                          <a:latin typeface="Tahoma"/>
                          <a:ea typeface="Calibri"/>
                          <a:cs typeface="Times New Roman"/>
                        </a:rPr>
                        <a:t>.</a:t>
                      </a:r>
                      <a:endParaRPr lang="es-MX" sz="900" dirty="0">
                        <a:effectLst/>
                        <a:latin typeface="Calibri"/>
                        <a:ea typeface="Calibri"/>
                        <a:cs typeface="Times New Roman"/>
                      </a:endParaRPr>
                    </a:p>
                    <a:p>
                      <a:pPr algn="just">
                        <a:lnSpc>
                          <a:spcPct val="115000"/>
                        </a:lnSpc>
                        <a:spcAft>
                          <a:spcPts val="0"/>
                        </a:spcAft>
                      </a:pPr>
                      <a:r>
                        <a:rPr lang="es-MX" sz="900" dirty="0">
                          <a:effectLst/>
                          <a:latin typeface="Tahoma"/>
                          <a:ea typeface="Calibri"/>
                          <a:cs typeface="Times New Roman"/>
                        </a:rPr>
                        <a:t> </a:t>
                      </a:r>
                      <a:endParaRPr lang="es-MX" sz="900" dirty="0">
                        <a:effectLst/>
                        <a:latin typeface="Calibri"/>
                        <a:ea typeface="Calibri"/>
                        <a:cs typeface="Times New Roman"/>
                      </a:endParaRPr>
                    </a:p>
                    <a:p>
                      <a:pPr marL="457200">
                        <a:spcAft>
                          <a:spcPts val="0"/>
                        </a:spcAft>
                      </a:pPr>
                      <a:r>
                        <a:rPr lang="es-ES_tradnl" sz="900" dirty="0">
                          <a:effectLst/>
                          <a:latin typeface="Tahoma"/>
                          <a:ea typeface="Times New Roman"/>
                          <a:cs typeface="Times New Roman"/>
                        </a:rPr>
                        <a:t>Por lo que la Sala Superior, ordenó la restitución de las integrantes de la agencia municipal de San Felipe </a:t>
                      </a:r>
                      <a:r>
                        <a:rPr lang="es-ES_tradnl" sz="900" dirty="0" err="1">
                          <a:effectLst/>
                          <a:latin typeface="Tahoma"/>
                          <a:ea typeface="Times New Roman"/>
                          <a:cs typeface="Times New Roman"/>
                        </a:rPr>
                        <a:t>Zihualtepec</a:t>
                      </a:r>
                      <a:r>
                        <a:rPr lang="es-ES_tradnl" sz="900" dirty="0">
                          <a:effectLst/>
                          <a:latin typeface="Tahoma"/>
                          <a:ea typeface="Times New Roman"/>
                          <a:cs typeface="Times New Roman"/>
                        </a:rPr>
                        <a:t>, en el municipio de San Juan </a:t>
                      </a:r>
                      <a:r>
                        <a:rPr lang="es-ES_tradnl" sz="900" dirty="0" err="1">
                          <a:effectLst/>
                          <a:latin typeface="Tahoma"/>
                          <a:ea typeface="Times New Roman"/>
                          <a:cs typeface="Times New Roman"/>
                        </a:rPr>
                        <a:t>Cotzocón</a:t>
                      </a:r>
                      <a:r>
                        <a:rPr lang="es-ES_tradnl" sz="900" dirty="0">
                          <a:effectLst/>
                          <a:latin typeface="Tahoma"/>
                          <a:ea typeface="Times New Roman"/>
                          <a:cs typeface="Times New Roman"/>
                        </a:rPr>
                        <a:t>, Oaxaca, presidida por la recurrente Agustina Castellanos Zaragoza, por parte de la Asamblea Comunitaria, emitida el veintiocho de abril de dos mil dieciséis, y dejar sin efectos las asambleas y actuaciones subsecuentes, incluidas las determinaciones emitidas por el ayuntamiento de San Juan </a:t>
                      </a:r>
                      <a:r>
                        <a:rPr lang="es-ES_tradnl" sz="900" dirty="0" err="1">
                          <a:effectLst/>
                          <a:latin typeface="Tahoma"/>
                          <a:ea typeface="Times New Roman"/>
                          <a:cs typeface="Times New Roman"/>
                        </a:rPr>
                        <a:t>Cotzocón</a:t>
                      </a:r>
                      <a:r>
                        <a:rPr lang="es-ES_tradnl" sz="900" dirty="0">
                          <a:effectLst/>
                          <a:latin typeface="Tahoma"/>
                          <a:ea typeface="Times New Roman"/>
                          <a:cs typeface="Times New Roman"/>
                        </a:rPr>
                        <a:t>, Mixe, Oaxaca, y la designación de nuevas agentes municipales en San Felipe </a:t>
                      </a:r>
                      <a:r>
                        <a:rPr lang="es-ES_tradnl" sz="900" dirty="0" err="1">
                          <a:effectLst/>
                          <a:latin typeface="Tahoma"/>
                          <a:ea typeface="Times New Roman"/>
                          <a:cs typeface="Times New Roman"/>
                        </a:rPr>
                        <a:t>Zihualtepec</a:t>
                      </a:r>
                      <a:r>
                        <a:rPr lang="es-ES_tradnl" sz="900" dirty="0">
                          <a:effectLst/>
                          <a:latin typeface="Tahoma"/>
                          <a:ea typeface="Times New Roman"/>
                          <a:cs typeface="Times New Roman"/>
                        </a:rPr>
                        <a:t>.</a:t>
                      </a:r>
                      <a:endParaRPr lang="es-MX" sz="900" dirty="0">
                        <a:effectLst/>
                        <a:latin typeface="Arial"/>
                        <a:ea typeface="Times New Roman"/>
                        <a:cs typeface="Times New Roman"/>
                      </a:endParaRPr>
                    </a:p>
                    <a:p>
                      <a:pPr marL="457200">
                        <a:spcAft>
                          <a:spcPts val="0"/>
                        </a:spcAft>
                      </a:pPr>
                      <a:r>
                        <a:rPr lang="es-ES_tradnl" sz="900" dirty="0">
                          <a:effectLst/>
                          <a:latin typeface="Tahoma"/>
                          <a:ea typeface="Times New Roman"/>
                          <a:cs typeface="Times New Roman"/>
                        </a:rPr>
                        <a:t> </a:t>
                      </a:r>
                      <a:endParaRPr lang="es-MX" sz="900" dirty="0">
                        <a:effectLst/>
                        <a:latin typeface="Arial"/>
                        <a:ea typeface="Times New Roman"/>
                        <a:cs typeface="Times New Roman"/>
                      </a:endParaRPr>
                    </a:p>
                    <a:p>
                      <a:pPr marL="457200">
                        <a:spcAft>
                          <a:spcPts val="0"/>
                        </a:spcAft>
                      </a:pPr>
                      <a:r>
                        <a:rPr lang="es-ES_tradnl" sz="900" dirty="0">
                          <a:effectLst/>
                          <a:latin typeface="Tahoma"/>
                          <a:ea typeface="Times New Roman"/>
                          <a:cs typeface="Times New Roman"/>
                        </a:rPr>
                        <a:t>Asimismo, bajo una perspectiva intercultural, instó a:</a:t>
                      </a:r>
                      <a:endParaRPr lang="es-MX" sz="900" dirty="0">
                        <a:effectLst/>
                        <a:latin typeface="Arial"/>
                        <a:ea typeface="Times New Roman"/>
                        <a:cs typeface="Times New Roman"/>
                      </a:endParaRPr>
                    </a:p>
                    <a:p>
                      <a:pPr marL="457200">
                        <a:spcAft>
                          <a:spcPts val="0"/>
                        </a:spcAft>
                      </a:pPr>
                      <a:r>
                        <a:rPr lang="es-ES_tradnl" sz="900" dirty="0">
                          <a:effectLst/>
                          <a:latin typeface="Tahoma"/>
                          <a:ea typeface="Times New Roman"/>
                          <a:cs typeface="Times New Roman"/>
                        </a:rPr>
                        <a:t>1).- la asamblea general comunitaria o cualquier otra autoridad municipal para que, en caso de que determine convocar a las integrantes de la agencia municipal a una asamblea o seguir un procedimiento en su contra, para tratar algún punto sobre su desempeño, actúen con apego a las formalidades mínimas que pueden atender, y 2).- sobre todo para que, en su caso, obren con pleno respeto y sin violencia sobre las agentes municipales, además de observar especialmente lo previsto en la legislación local, en especial a lo dispuesto por el artículo 65 Bis de la Ley Orgánica Municipal, así como al 38, fracción II, inciso f) de la Ley de Derechos de los Pueblos y Comunidades Indígenas del Estado de Oaxaca17. Entre otros.</a:t>
                      </a:r>
                      <a:endParaRPr lang="es-MX" sz="900" dirty="0">
                        <a:effectLst/>
                        <a:latin typeface="Arial"/>
                        <a:ea typeface="Times New Roman"/>
                        <a:cs typeface="Times New Roman"/>
                      </a:endParaRPr>
                    </a:p>
                  </a:txBody>
                  <a:tcPr marL="37591" marR="37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7012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35602936"/>
              </p:ext>
            </p:extLst>
          </p:nvPr>
        </p:nvGraphicFramePr>
        <p:xfrm>
          <a:off x="1547664" y="5013176"/>
          <a:ext cx="5616624" cy="1048323"/>
        </p:xfrm>
        <a:graphic>
          <a:graphicData uri="http://schemas.openxmlformats.org/drawingml/2006/table">
            <a:tbl>
              <a:tblPr firstRow="1" firstCol="1" bandRow="1"/>
              <a:tblGrid>
                <a:gridCol w="2783331"/>
                <a:gridCol w="2833293"/>
              </a:tblGrid>
              <a:tr h="1048323">
                <a:tc>
                  <a:txBody>
                    <a:bodyPr/>
                    <a:lstStyle/>
                    <a:p>
                      <a:pPr algn="just">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1800" dirty="0">
                          <a:effectLst/>
                          <a:latin typeface="Tahoma"/>
                          <a:ea typeface="Calibri"/>
                          <a:cs typeface="Times New Roman"/>
                        </a:rPr>
                        <a:t>La portada de Las Violetas del Anáhuac, data del 12 de enero de 1888.</a:t>
                      </a:r>
                      <a:endParaRPr lang="es-MX"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4355976" y="404664"/>
            <a:ext cx="403244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3).- 1884-1887. Las Violetas del Anáhuac. </a:t>
            </a:r>
            <a:r>
              <a:rPr kumimoji="0" lang="es-MX" altLang="es-MX" sz="2400" b="0" i="0" u="none" strike="noStrike" cap="none" normalizeH="0" baseline="0" dirty="0" err="1"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Laureana</a:t>
            </a:r>
            <a:r>
              <a:rPr kumimoji="0" lang="es-MX" altLang="es-MX" sz="24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Wright González, funda la revista “Las Violetas del Anáhuac”. El objetivo de la revista era demandar un mayor acceso a la educación para las mujeres y el sufragio de las mujeres.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p:txBody>
      </p:sp>
      <p:pic>
        <p:nvPicPr>
          <p:cNvPr id="3073" name="Picture 1" descr="http://media.cervantesvirtual.com/images/portales/sor_juana_ines_de_la_cruz/graf/cartas/20_sor_juana_violetas_anahuac_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5418" y="908720"/>
            <a:ext cx="3600400" cy="493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508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94023067"/>
              </p:ext>
            </p:extLst>
          </p:nvPr>
        </p:nvGraphicFramePr>
        <p:xfrm>
          <a:off x="2267744" y="4165683"/>
          <a:ext cx="5257267" cy="1831247"/>
        </p:xfrm>
        <a:graphic>
          <a:graphicData uri="http://schemas.openxmlformats.org/drawingml/2006/table">
            <a:tbl>
              <a:tblPr firstRow="1" firstCol="1" bandRow="1"/>
              <a:tblGrid>
                <a:gridCol w="3068669"/>
                <a:gridCol w="2188598"/>
              </a:tblGrid>
              <a:tr h="1831247">
                <a:tc>
                  <a:txBody>
                    <a:bodyPr/>
                    <a:lstStyle/>
                    <a:p>
                      <a:pPr algn="just">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2000" dirty="0">
                          <a:effectLst/>
                          <a:latin typeface="Tahoma"/>
                          <a:ea typeface="Calibri"/>
                          <a:cs typeface="Times New Roman"/>
                        </a:rPr>
                        <a:t>El Club de las Hijas de Cuauhtémoc, con el Sr. Madero.</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611560" y="548680"/>
            <a:ext cx="79020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4).- 1913. Las Hijas de Cuauhtémoc, Club Femenil </a:t>
            </a:r>
            <a:r>
              <a:rPr kumimoji="0" lang="es-MX" altLang="es-MX" sz="2400"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Antirreleccionista</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Dolores Jiménez y Muro, funda el Club Femenil </a:t>
            </a:r>
            <a:r>
              <a:rPr kumimoji="0" lang="es-MX" altLang="es-MX" sz="2400"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Antirreleccionista</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“Las Hijas de Cuauhtémoc” que demandaba la participación política de las mujeres.</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descr="https://www.loc.gov/exhibits/mexican-revolution-and-the-united-states/images/dolores-jimenez_enlarg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1560" y="2487672"/>
            <a:ext cx="4739307" cy="350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147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01430224"/>
              </p:ext>
            </p:extLst>
          </p:nvPr>
        </p:nvGraphicFramePr>
        <p:xfrm>
          <a:off x="2843808" y="3478857"/>
          <a:ext cx="5472608" cy="2016224"/>
        </p:xfrm>
        <a:graphic>
          <a:graphicData uri="http://schemas.openxmlformats.org/drawingml/2006/table">
            <a:tbl>
              <a:tblPr firstRow="1" firstCol="1" bandRow="1"/>
              <a:tblGrid>
                <a:gridCol w="4051655"/>
                <a:gridCol w="1420953"/>
              </a:tblGrid>
              <a:tr h="2016224">
                <a:tc>
                  <a:txBody>
                    <a:bodyPr/>
                    <a:lstStyle/>
                    <a:p>
                      <a:pPr algn="ctr">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gn="just">
                        <a:lnSpc>
                          <a:spcPct val="115000"/>
                        </a:lnSpc>
                        <a:spcAft>
                          <a:spcPts val="0"/>
                        </a:spcAft>
                      </a:pPr>
                      <a:r>
                        <a:rPr lang="es-MX" sz="1800" dirty="0">
                          <a:effectLst/>
                          <a:latin typeface="Tahoma"/>
                          <a:ea typeface="Calibri"/>
                          <a:cs typeface="Times New Roman"/>
                        </a:rPr>
                        <a:t>Primer Congreso Feminista en Yucatán</a:t>
                      </a:r>
                      <a:endParaRPr lang="es-MX"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611560" y="172576"/>
            <a:ext cx="799288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5).- 1916, 13 de enero. El General Salvador Alvarado convoca al primer Congreso Feminista en Yucatán</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1" u="none" strike="noStrike" cap="none" normalizeH="0" baseline="0" dirty="0" smtClean="0">
                <a:ln>
                  <a:noFill/>
                </a:ln>
                <a:solidFill>
                  <a:schemeClr val="tx1"/>
                </a:solidFill>
                <a:effectLst/>
                <a:latin typeface="Tahoma" pitchFamily="34" charset="0"/>
                <a:ea typeface="Calibri" pitchFamily="34" charset="0"/>
                <a:cs typeface="Tahoma" pitchFamily="34" charset="0"/>
              </a:rPr>
              <a:t>“Para que puedan formarse generaciones libres y fuertes, es necesario que la mujer obtenga un estado jurídico que la enaltezca y una educación que le permita vivir con independencia”. </a:t>
            </a: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General Salvador Alvarado.</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Picture 1" descr="http://www.cimacnoticias.com.mx/sites/default/files/primercongresofeminista01interne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2340" y="2924944"/>
            <a:ext cx="6339745" cy="33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352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87835291"/>
              </p:ext>
            </p:extLst>
          </p:nvPr>
        </p:nvGraphicFramePr>
        <p:xfrm>
          <a:off x="2483768" y="5157192"/>
          <a:ext cx="5256584" cy="1137324"/>
        </p:xfrm>
        <a:graphic>
          <a:graphicData uri="http://schemas.openxmlformats.org/drawingml/2006/table">
            <a:tbl>
              <a:tblPr firstRow="1" firstCol="1" bandRow="1"/>
              <a:tblGrid>
                <a:gridCol w="3012969"/>
                <a:gridCol w="2243615"/>
              </a:tblGrid>
              <a:tr h="1137324">
                <a:tc>
                  <a:txBody>
                    <a:bodyPr/>
                    <a:lstStyle/>
                    <a:p>
                      <a:pPr algn="ctr">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1800" dirty="0">
                          <a:effectLst/>
                          <a:latin typeface="Tahoma"/>
                          <a:ea typeface="Calibri"/>
                          <a:cs typeface="Times New Roman"/>
                        </a:rPr>
                        <a:t>El Congreso Constituyente de 1917.</a:t>
                      </a:r>
                      <a:endParaRPr lang="es-MX" sz="18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467544" y="178768"/>
            <a:ext cx="8160212"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6).- 1916, 12 de diciembre. El Derecho al Voto en los Debates Constituyentes. Durante los Debates Constituyentes, </a:t>
            </a:r>
            <a:r>
              <a:rPr kumimoji="0" lang="es-MX" altLang="es-MX" sz="2000" b="0" i="0" u="none" strike="noStrike" cap="none" normalizeH="0" baseline="0" dirty="0" err="1" smtClean="0">
                <a:ln>
                  <a:noFill/>
                </a:ln>
                <a:solidFill>
                  <a:schemeClr val="tx1"/>
                </a:solidFill>
                <a:effectLst/>
                <a:latin typeface="Tahoma" pitchFamily="34" charset="0"/>
                <a:ea typeface="Calibri" pitchFamily="34" charset="0"/>
                <a:cs typeface="Tahoma" pitchFamily="34" charset="0"/>
              </a:rPr>
              <a:t>Hermila</a:t>
            </a:r>
            <a:r>
              <a:rPr kumimoji="0" lang="es-MX" altLang="es-MX"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Galindo presentó una propuesta para que se le otorgara el voto a las mujeres y para que tuvieran el derecho de participar en las elecciones para diputaciones.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0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Sin embargo, su propuesta fue negada al argumentar que las actividades de las mujeres habían estado restringidas al hogar y a la familia, y que por lo tanto, no habían desarrollado conciencia política.</a:t>
            </a:r>
            <a:endParaRPr kumimoji="0" lang="es-MX" altLang="es-MX"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5" name="Picture 1" descr="https://upload.wikimedia.org/wikipedia/commons/1/1c/Congreso_Constituyente_de_1917.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7544" y="2941017"/>
            <a:ext cx="4958569" cy="35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703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84214327"/>
              </p:ext>
            </p:extLst>
          </p:nvPr>
        </p:nvGraphicFramePr>
        <p:xfrm>
          <a:off x="2494323" y="3640629"/>
          <a:ext cx="3510280" cy="1051560"/>
        </p:xfrm>
        <a:graphic>
          <a:graphicData uri="http://schemas.openxmlformats.org/drawingml/2006/table">
            <a:tbl>
              <a:tblPr firstRow="1" firstCol="1" bandRow="1"/>
              <a:tblGrid>
                <a:gridCol w="1710055"/>
                <a:gridCol w="1800225"/>
              </a:tblGrid>
              <a:tr h="0">
                <a:tc>
                  <a:txBody>
                    <a:bodyPr/>
                    <a:lstStyle/>
                    <a:p>
                      <a:pPr algn="just">
                        <a:lnSpc>
                          <a:spcPct val="115000"/>
                        </a:lnSpc>
                        <a:spcAft>
                          <a:spcPts val="0"/>
                        </a:spcAft>
                      </a:pPr>
                      <a:endParaRPr lang="es-MX" sz="1200" dirty="0">
                        <a:effectLst/>
                        <a:latin typeface="Tahoma"/>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s-MX" sz="2000" dirty="0">
                          <a:effectLst/>
                          <a:latin typeface="Tahoma"/>
                          <a:ea typeface="Calibri"/>
                          <a:cs typeface="Times New Roman"/>
                        </a:rPr>
                        <a:t>Gobernador Felipe Carrillo Puerto.</a:t>
                      </a:r>
                      <a:endParaRPr lang="es-MX" sz="200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
        <p:nvSpPr>
          <p:cNvPr id="5" name="Rectangle 2"/>
          <p:cNvSpPr>
            <a:spLocks noChangeArrowheads="1"/>
          </p:cNvSpPr>
          <p:nvPr/>
        </p:nvSpPr>
        <p:spPr bwMode="auto">
          <a:xfrm>
            <a:off x="539552" y="404664"/>
            <a:ext cx="810039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24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7).- 1922, Yucatán. Primer estado que reconoce el Sufragio de las mujeres. El Gobernador Felipe Carrillo Puerto, otorga el derecho a votar y ser votada, en elecciones Municipales y Estatales de Yucatán.</a:t>
            </a: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69" name="Picture 1" descr="http://www.revistadelauniversidad.unam.mx/ojs_rum/files/journals/1/articles/16407/public/16407-24169-1-PB.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7584" y="1999814"/>
            <a:ext cx="3303322" cy="430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112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322</TotalTime>
  <Words>2996</Words>
  <Application>Microsoft Office PowerPoint</Application>
  <PresentationFormat>Presentación en pantalla (4:3)</PresentationFormat>
  <Paragraphs>361</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Vértice</vt:lpstr>
      <vt:lpstr>VIOLENCIA POLÍTICA DE GÉNERO “v p g” </vt:lpstr>
      <vt:lpstr>DESARROLLO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REFORMAS 2011 Y 2014</vt:lpstr>
      <vt:lpstr>Presentación de PowerPoint</vt:lpstr>
      <vt:lpstr>Presentación de PowerPoint</vt:lpstr>
      <vt:lpstr>Presentación de PowerPoint</vt:lpstr>
      <vt:lpstr>3.- PACTO PARA INTRODUCIR LA PERSPECTIVA DE GÉNERO</vt:lpstr>
      <vt:lpstr>Presentación de PowerPoint</vt:lpstr>
      <vt:lpstr>Presentación de PowerPoint</vt:lpstr>
      <vt:lpstr>Presentación de PowerPoint</vt:lpstr>
      <vt:lpstr>4.- PROTOCOLO PARA ATENDER LA VIOLENCIA POLÍTICA CONTRA LAS MUJERES</vt:lpstr>
      <vt:lpstr>Para identificar la VPG, es necesario preguntarse si el acto u omisión:</vt:lpstr>
      <vt:lpstr>5.- SENTENCIAS (sobre VPG)</vt:lpstr>
      <vt:lpstr>Presentación de PowerPoint</vt:lpstr>
      <vt:lpstr>Presentación de PowerPoint</vt:lpstr>
      <vt:lpstr>C H I A P A 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Angelica</dc:creator>
  <cp:lastModifiedBy>Angelica</cp:lastModifiedBy>
  <cp:revision>28</cp:revision>
  <dcterms:created xsi:type="dcterms:W3CDTF">2017-07-05T12:29:42Z</dcterms:created>
  <dcterms:modified xsi:type="dcterms:W3CDTF">2017-07-06T13:03:33Z</dcterms:modified>
</cp:coreProperties>
</file>